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6" r:id="rId2"/>
    <p:sldId id="324" r:id="rId3"/>
    <p:sldId id="257" r:id="rId4"/>
    <p:sldId id="258" r:id="rId5"/>
    <p:sldId id="325" r:id="rId6"/>
    <p:sldId id="329" r:id="rId7"/>
    <p:sldId id="259" r:id="rId8"/>
    <p:sldId id="331" r:id="rId9"/>
    <p:sldId id="330" r:id="rId10"/>
    <p:sldId id="332" r:id="rId11"/>
    <p:sldId id="333" r:id="rId12"/>
    <p:sldId id="260" r:id="rId13"/>
    <p:sldId id="326" r:id="rId14"/>
    <p:sldId id="334" r:id="rId15"/>
    <p:sldId id="335" r:id="rId16"/>
    <p:sldId id="339" r:id="rId17"/>
    <p:sldId id="336" r:id="rId18"/>
    <p:sldId id="337" r:id="rId19"/>
    <p:sldId id="338" r:id="rId20"/>
    <p:sldId id="340" r:id="rId21"/>
    <p:sldId id="341" r:id="rId22"/>
    <p:sldId id="342" r:id="rId23"/>
    <p:sldId id="343" r:id="rId24"/>
    <p:sldId id="344" r:id="rId25"/>
    <p:sldId id="345" r:id="rId26"/>
    <p:sldId id="347" r:id="rId27"/>
    <p:sldId id="348" r:id="rId28"/>
    <p:sldId id="349" r:id="rId29"/>
    <p:sldId id="350" r:id="rId30"/>
    <p:sldId id="351" r:id="rId31"/>
    <p:sldId id="352" r:id="rId32"/>
    <p:sldId id="353" r:id="rId33"/>
    <p:sldId id="354" r:id="rId34"/>
    <p:sldId id="355" r:id="rId35"/>
    <p:sldId id="357" r:id="rId36"/>
    <p:sldId id="358" r:id="rId37"/>
    <p:sldId id="359" r:id="rId38"/>
    <p:sldId id="360" r:id="rId39"/>
    <p:sldId id="361" r:id="rId40"/>
    <p:sldId id="362" r:id="rId41"/>
    <p:sldId id="363" r:id="rId42"/>
    <p:sldId id="364" r:id="rId43"/>
    <p:sldId id="365" r:id="rId44"/>
    <p:sldId id="366" r:id="rId45"/>
    <p:sldId id="367" r:id="rId46"/>
    <p:sldId id="368" r:id="rId47"/>
    <p:sldId id="369" r:id="rId48"/>
    <p:sldId id="370" r:id="rId49"/>
    <p:sldId id="371" r:id="rId50"/>
    <p:sldId id="372" r:id="rId51"/>
    <p:sldId id="374" r:id="rId52"/>
    <p:sldId id="373" r:id="rId53"/>
    <p:sldId id="375" r:id="rId54"/>
    <p:sldId id="376" r:id="rId55"/>
    <p:sldId id="377" r:id="rId56"/>
    <p:sldId id="378" r:id="rId5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319D2B-3939-40FD-9655-E5A6F91AA3B4}" type="datetimeFigureOut">
              <a:rPr lang="fr-FR" smtClean="0"/>
              <a:pPr/>
              <a:t>12/02/2018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214B40-0C11-4909-9861-6BF12DEBF398}"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a:t>
            </a:fld>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12</a:t>
            </a:fld>
            <a:endParaRPr lang="fr-F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13</a:t>
            </a:fld>
            <a:endParaRPr lang="fr-F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14</a:t>
            </a:fld>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15</a:t>
            </a:fld>
            <a:endParaRPr 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16</a:t>
            </a:fld>
            <a:endParaRPr lang="fr-F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17</a:t>
            </a:fld>
            <a:endParaRPr 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18</a:t>
            </a:fld>
            <a:endParaRPr lang="fr-F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19</a:t>
            </a:fld>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20</a:t>
            </a:fld>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22</a:t>
            </a:fld>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a:t>
            </a:fld>
            <a:endParaRPr lang="fr-F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23</a:t>
            </a:fld>
            <a:endParaRPr 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24</a:t>
            </a:fld>
            <a:endParaRPr lang="fr-F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25</a:t>
            </a:fld>
            <a:endParaRPr lang="fr-F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26</a:t>
            </a:fld>
            <a:endParaRPr lang="fr-F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27</a:t>
            </a:fld>
            <a:endParaRPr lang="fr-FR"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28</a:t>
            </a:fld>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29</a:t>
            </a:fld>
            <a:endParaRPr lang="fr-FR"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30</a:t>
            </a:fld>
            <a:endParaRPr lang="fr-FR"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31</a:t>
            </a:fld>
            <a:endParaRPr lang="fr-FR"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32</a:t>
            </a:fld>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a:t>
            </a:fld>
            <a:endParaRPr lang="fr-F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33</a:t>
            </a:fld>
            <a:endParaRPr lang="fr-FR"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34</a:t>
            </a:fld>
            <a:endParaRPr lang="fr-FR"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35</a:t>
            </a:fld>
            <a:endParaRPr 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36</a:t>
            </a:fld>
            <a:endParaRPr lang="fr-FR"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37</a:t>
            </a:fld>
            <a:endParaRPr lang="fr-FR"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38</a:t>
            </a:fld>
            <a:endParaRPr lang="fr-FR"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39</a:t>
            </a:fld>
            <a:endParaRPr lang="fr-FR"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40</a:t>
            </a:fld>
            <a:endParaRPr lang="fr-FR"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41</a:t>
            </a:fld>
            <a:endParaRPr lang="fr-FR"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42</a:t>
            </a:fld>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6</a:t>
            </a:fld>
            <a:endParaRPr lang="fr-FR"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43</a:t>
            </a:fld>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44</a:t>
            </a:fld>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45</a:t>
            </a:fld>
            <a:endParaRPr lang="fr-F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46</a:t>
            </a:fld>
            <a:endParaRPr lang="fr-FR"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47</a:t>
            </a:fld>
            <a:endParaRPr lang="fr-FR"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49</a:t>
            </a:fld>
            <a:endParaRPr lang="fr-FR"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50</a:t>
            </a:fld>
            <a:endParaRPr lang="fr-F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51</a:t>
            </a:fld>
            <a:endParaRPr lang="fr-FR"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52</a:t>
            </a:fld>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53</a:t>
            </a:fld>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7</a:t>
            </a:fld>
            <a:endParaRPr lang="fr-FR"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54</a:t>
            </a:fld>
            <a:endParaRPr lang="fr-FR"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55</a:t>
            </a:fld>
            <a:endParaRPr lang="fr-FR"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56</a:t>
            </a:fld>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8</a:t>
            </a:fld>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9</a:t>
            </a:fld>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10</a:t>
            </a:fld>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813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dirty="0" smtClean="0"/>
          </a:p>
        </p:txBody>
      </p:sp>
      <p:sp>
        <p:nvSpPr>
          <p:cNvPr id="77828" name="Espace réservé du numéro de diapositive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F57151-9E56-4D89-9880-7029654722CE}" type="slidenum">
              <a:rPr lang="fr-FR" smtClean="0"/>
              <a:pPr fontAlgn="base">
                <a:spcBef>
                  <a:spcPct val="0"/>
                </a:spcBef>
                <a:spcAft>
                  <a:spcPct val="0"/>
                </a:spcAft>
                <a:defRPr/>
              </a:pPr>
              <a:t>11</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12/02/2018</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12/02/2018</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072230"/>
          </a:xfrm>
          <a:prstGeom prst="roundRect">
            <a:avLst/>
          </a:prstGeom>
          <a:noFill/>
          <a:ln w="38100" cmpd="dbl">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400" b="1" dirty="0">
              <a:solidFill>
                <a:schemeClr val="tx1"/>
              </a:solidFill>
              <a:effectLst>
                <a:outerShdw blurRad="38100" dist="38100" dir="2700000" algn="tl">
                  <a:srgbClr val="000000">
                    <a:alpha val="43137"/>
                  </a:srgbClr>
                </a:outerShdw>
              </a:effectLst>
              <a:latin typeface="Comic Sans MS" pitchFamily="66" charset="0"/>
            </a:endParaRPr>
          </a:p>
        </p:txBody>
      </p:sp>
      <p:sp>
        <p:nvSpPr>
          <p:cNvPr id="5" name="Rectangle 4"/>
          <p:cNvSpPr/>
          <p:nvPr/>
        </p:nvSpPr>
        <p:spPr>
          <a:xfrm>
            <a:off x="1142976" y="500042"/>
            <a:ext cx="7122600" cy="490397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fr-CA"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MODULE </a:t>
            </a:r>
          </a:p>
          <a:p>
            <a:pPr algn="ctr">
              <a:lnSpc>
                <a:spcPct val="150000"/>
              </a:lnSpc>
            </a:pPr>
            <a:r>
              <a:rPr lang="fr-CA"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DE </a:t>
            </a:r>
          </a:p>
          <a:p>
            <a:pPr algn="ctr">
              <a:lnSpc>
                <a:spcPct val="150000"/>
              </a:lnSpc>
            </a:pPr>
            <a:r>
              <a:rPr lang="fr-CA"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NUTRITION</a:t>
            </a:r>
            <a:endParaRPr lang="fr-FR" sz="7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Espace réservé du pied de page 4"/>
          <p:cNvSpPr>
            <a:spLocks noGrp="1"/>
          </p:cNvSpPr>
          <p:nvPr>
            <p:ph type="ftr" sz="quarter" idx="11"/>
          </p:nvPr>
        </p:nvSpPr>
        <p:spPr>
          <a:xfrm>
            <a:off x="4000496" y="5072074"/>
            <a:ext cx="4214259" cy="1157705"/>
          </a:xfrm>
        </p:spPr>
        <p:txBody>
          <a:bodyPr/>
          <a:lstStyle/>
          <a:p>
            <a:pPr algn="ctr"/>
            <a:r>
              <a:rPr lang="fr-BE" sz="6000" b="1" u="sng" dirty="0" smtClean="0">
                <a:solidFill>
                  <a:schemeClr val="tx1"/>
                </a:solidFill>
                <a:effectLst>
                  <a:glow rad="139700">
                    <a:schemeClr val="accent4">
                      <a:satMod val="175000"/>
                      <a:alpha val="40000"/>
                    </a:schemeClr>
                  </a:glow>
                </a:effectLst>
                <a:latin typeface="French Script MT" pitchFamily="66" charset="0"/>
              </a:rPr>
              <a:t>AA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170" name="Picture 2" descr="C:\Users\user\Music\download.jpg"/>
          <p:cNvPicPr>
            <a:picLocks noChangeAspect="1" noChangeArrowheads="1"/>
          </p:cNvPicPr>
          <p:nvPr/>
        </p:nvPicPr>
        <p:blipFill>
          <a:blip r:embed="rId3"/>
          <a:srcRect/>
          <a:stretch>
            <a:fillRect/>
          </a:stretch>
        </p:blipFill>
        <p:spPr bwMode="auto">
          <a:xfrm>
            <a:off x="2000232" y="428604"/>
            <a:ext cx="5214974" cy="542928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46" name="Picture 2" descr="C:\Users\user\Music\6images.jpg"/>
          <p:cNvPicPr>
            <a:picLocks noChangeAspect="1" noChangeArrowheads="1"/>
          </p:cNvPicPr>
          <p:nvPr/>
        </p:nvPicPr>
        <p:blipFill>
          <a:blip r:embed="rId3"/>
          <a:srcRect/>
          <a:stretch>
            <a:fillRect/>
          </a:stretch>
        </p:blipFill>
        <p:spPr bwMode="auto">
          <a:xfrm>
            <a:off x="357158" y="500042"/>
            <a:ext cx="8358246" cy="5286412"/>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Picture 2" descr="C:\Users\user\Music\3images.jpg"/>
          <p:cNvPicPr>
            <a:picLocks noChangeAspect="1" noChangeArrowheads="1"/>
          </p:cNvPicPr>
          <p:nvPr/>
        </p:nvPicPr>
        <p:blipFill>
          <a:blip r:embed="rId3"/>
          <a:srcRect/>
          <a:stretch>
            <a:fillRect/>
          </a:stretch>
        </p:blipFill>
        <p:spPr bwMode="auto">
          <a:xfrm>
            <a:off x="500034" y="642918"/>
            <a:ext cx="8143932" cy="507209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122" name="Picture 2" descr="C:\Users\user\Music\5images.jpg"/>
          <p:cNvPicPr>
            <a:picLocks noChangeAspect="1" noChangeArrowheads="1"/>
          </p:cNvPicPr>
          <p:nvPr/>
        </p:nvPicPr>
        <p:blipFill>
          <a:blip r:embed="rId3"/>
          <a:srcRect/>
          <a:stretch>
            <a:fillRect/>
          </a:stretch>
        </p:blipFill>
        <p:spPr bwMode="auto">
          <a:xfrm>
            <a:off x="428596" y="428604"/>
            <a:ext cx="8358246" cy="5357851"/>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190395"/>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1-Alimentation et infection </a:t>
            </a:r>
            <a:r>
              <a:rPr lang="fr-FR" sz="4000" b="1" dirty="0" smtClean="0">
                <a:effectLst>
                  <a:outerShdw blurRad="38100" dist="38100" dir="2700000" algn="tl">
                    <a:srgbClr val="000000">
                      <a:alpha val="43137"/>
                    </a:srgbClr>
                  </a:outerShdw>
                </a:effectLst>
                <a:latin typeface="Comic Sans MS" pitchFamily="66" charset="0"/>
              </a:rPr>
              <a:t>:</a:t>
            </a:r>
          </a:p>
          <a:p>
            <a:pPr>
              <a:lnSpc>
                <a:spcPts val="5000"/>
              </a:lnSpc>
            </a:pPr>
            <a:r>
              <a:rPr lang="fr-FR" sz="4000" b="1" dirty="0" smtClean="0">
                <a:effectLst>
                  <a:outerShdw blurRad="38100" dist="38100" dir="2700000" algn="tl">
                    <a:srgbClr val="000000">
                      <a:alpha val="43137"/>
                    </a:srgbClr>
                  </a:outerShdw>
                </a:effectLst>
                <a:latin typeface="Comic Sans MS" pitchFamily="66" charset="0"/>
              </a:rPr>
              <a:t>Il est actuellement reconnu que la malnutrition peut non seulement rendre l’homme plus vulnérable aux maladies aussi mais influencer sur l’évolution de celles-ci telle que : la tuberculose, le SIDA…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170646"/>
          </a:xfrm>
          <a:prstGeom prst="rect">
            <a:avLst/>
          </a:prstGeom>
          <a:noFill/>
        </p:spPr>
        <p:txBody>
          <a:bodyPr wrap="square" rtlCol="0">
            <a:spAutoFit/>
          </a:bodyPr>
          <a:lstStyle/>
          <a:p>
            <a:pPr>
              <a:lnSpc>
                <a:spcPct val="150000"/>
              </a:lnSpc>
            </a:pPr>
            <a:r>
              <a:rPr lang="fr-FR" sz="4400" b="1" u="sng" dirty="0" smtClean="0">
                <a:effectLst>
                  <a:outerShdw blurRad="38100" dist="38100" dir="2700000" algn="tl">
                    <a:srgbClr val="000000">
                      <a:alpha val="43137"/>
                    </a:srgbClr>
                  </a:outerShdw>
                </a:effectLst>
                <a:latin typeface="Comic Sans MS" pitchFamily="66" charset="0"/>
              </a:rPr>
              <a:t>2-Alimentation et </a:t>
            </a:r>
          </a:p>
          <a:p>
            <a:pPr>
              <a:lnSpc>
                <a:spcPct val="150000"/>
              </a:lnSpc>
            </a:pPr>
            <a:r>
              <a:rPr lang="fr-FR" sz="4400" b="1" u="sng" dirty="0" smtClean="0">
                <a:effectLst>
                  <a:outerShdw blurRad="38100" dist="38100" dir="2700000" algn="tl">
                    <a:srgbClr val="000000">
                      <a:alpha val="43137"/>
                    </a:srgbClr>
                  </a:outerShdw>
                </a:effectLst>
                <a:latin typeface="Comic Sans MS" pitchFamily="66" charset="0"/>
              </a:rPr>
              <a:t>croissance :</a:t>
            </a:r>
          </a:p>
          <a:p>
            <a:pPr>
              <a:lnSpc>
                <a:spcPct val="150000"/>
              </a:lnSpc>
            </a:pPr>
            <a:r>
              <a:rPr lang="fr-FR" sz="4400" b="1" dirty="0" smtClean="0">
                <a:effectLst>
                  <a:outerShdw blurRad="38100" dist="38100" dir="2700000" algn="tl">
                    <a:srgbClr val="000000">
                      <a:alpha val="43137"/>
                    </a:srgbClr>
                  </a:outerShdw>
                </a:effectLst>
                <a:latin typeface="Comic Sans MS" pitchFamily="66" charset="0"/>
              </a:rPr>
              <a:t>La sous nutrition ralentit le développement pondéral et statural de l’enfant.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218" name="Picture 2" descr="Résultat de recherche d'images pour &quot;courbe staturo pondérale&quot;"/>
          <p:cNvPicPr>
            <a:picLocks noChangeAspect="1" noChangeArrowheads="1"/>
          </p:cNvPicPr>
          <p:nvPr/>
        </p:nvPicPr>
        <p:blipFill>
          <a:blip r:embed="rId3"/>
          <a:srcRect/>
          <a:stretch>
            <a:fillRect/>
          </a:stretch>
        </p:blipFill>
        <p:spPr bwMode="auto">
          <a:xfrm>
            <a:off x="2714612" y="428604"/>
            <a:ext cx="3500462" cy="535785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530232"/>
          </a:xfrm>
          <a:prstGeom prst="rect">
            <a:avLst/>
          </a:prstGeom>
          <a:noFill/>
        </p:spPr>
        <p:txBody>
          <a:bodyPr wrap="square" rtlCol="0">
            <a:spAutoFit/>
          </a:bodyPr>
          <a:lstStyle/>
          <a:p>
            <a:pPr>
              <a:lnSpc>
                <a:spcPct val="150000"/>
              </a:lnSpc>
            </a:pPr>
            <a:r>
              <a:rPr lang="fr-FR" sz="4000" b="1" u="sng" dirty="0" smtClean="0">
                <a:effectLst>
                  <a:outerShdw blurRad="38100" dist="38100" dir="2700000" algn="tl">
                    <a:srgbClr val="000000">
                      <a:alpha val="43137"/>
                    </a:srgbClr>
                  </a:outerShdw>
                </a:effectLst>
                <a:latin typeface="Comic Sans MS" pitchFamily="66" charset="0"/>
              </a:rPr>
              <a:t>3-Alimentation et développement mental :</a:t>
            </a:r>
          </a:p>
          <a:p>
            <a:pPr>
              <a:lnSpc>
                <a:spcPct val="150000"/>
              </a:lnSpc>
            </a:pPr>
            <a:r>
              <a:rPr lang="fr-FR" sz="4000" b="1" dirty="0" smtClean="0">
                <a:effectLst>
                  <a:outerShdw blurRad="38100" dist="38100" dir="2700000" algn="tl">
                    <a:srgbClr val="000000">
                      <a:alpha val="43137"/>
                    </a:srgbClr>
                  </a:outerShdw>
                </a:effectLst>
                <a:latin typeface="Comic Sans MS" pitchFamily="66" charset="0"/>
              </a:rPr>
              <a:t>La malnutrition a des effets désastreux chez le jeune enfant car elle retarde le développement mental.</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014065"/>
          </a:xfrm>
          <a:prstGeom prst="rect">
            <a:avLst/>
          </a:prstGeom>
          <a:noFill/>
        </p:spPr>
        <p:txBody>
          <a:bodyPr wrap="square" rtlCol="0">
            <a:spAutoFit/>
          </a:bodyPr>
          <a:lstStyle/>
          <a:p>
            <a:pPr>
              <a:lnSpc>
                <a:spcPts val="6500"/>
              </a:lnSpc>
            </a:pPr>
            <a:r>
              <a:rPr lang="fr-FR" sz="4000" b="1" u="sng" dirty="0" smtClean="0">
                <a:effectLst>
                  <a:outerShdw blurRad="38100" dist="38100" dir="2700000" algn="tl">
                    <a:srgbClr val="000000">
                      <a:alpha val="43137"/>
                    </a:srgbClr>
                  </a:outerShdw>
                </a:effectLst>
                <a:latin typeface="Comic Sans MS" pitchFamily="66" charset="0"/>
              </a:rPr>
              <a:t>4-Alimentation et mortalité :</a:t>
            </a:r>
          </a:p>
          <a:p>
            <a:pPr>
              <a:lnSpc>
                <a:spcPts val="6500"/>
              </a:lnSpc>
            </a:pPr>
            <a:r>
              <a:rPr lang="fr-FR" sz="4000" b="1" dirty="0" smtClean="0">
                <a:effectLst>
                  <a:outerShdw blurRad="38100" dist="38100" dir="2700000" algn="tl">
                    <a:srgbClr val="000000">
                      <a:alpha val="43137"/>
                    </a:srgbClr>
                  </a:outerShdw>
                </a:effectLst>
                <a:latin typeface="Comic Sans MS" pitchFamily="66" charset="0"/>
              </a:rPr>
              <a:t>Pendant les périodes de famine, la mortalité augmente considérablement en touchant toutes les couches de la population.</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016758"/>
          </a:xfrm>
          <a:prstGeom prst="rect">
            <a:avLst/>
          </a:prstGeom>
          <a:noFill/>
        </p:spPr>
        <p:txBody>
          <a:bodyPr wrap="square" rtlCol="0">
            <a:spAutoFit/>
          </a:bodyPr>
          <a:lstStyle/>
          <a:p>
            <a:r>
              <a:rPr lang="fr-FR" sz="4000" b="1" u="sng" dirty="0" smtClean="0">
                <a:effectLst>
                  <a:outerShdw blurRad="38100" dist="38100" dir="2700000" algn="tl">
                    <a:srgbClr val="000000">
                      <a:alpha val="43137"/>
                    </a:srgbClr>
                  </a:outerShdw>
                </a:effectLst>
                <a:latin typeface="Comic Sans MS" pitchFamily="66" charset="0"/>
              </a:rPr>
              <a:t>5-Alimentation et activité :</a:t>
            </a:r>
          </a:p>
          <a:p>
            <a:r>
              <a:rPr lang="fr-FR" sz="4000" b="1" dirty="0" smtClean="0">
                <a:effectLst>
                  <a:outerShdw blurRad="38100" dist="38100" dir="2700000" algn="tl">
                    <a:srgbClr val="000000">
                      <a:alpha val="43137"/>
                    </a:srgbClr>
                  </a:outerShdw>
                </a:effectLst>
                <a:latin typeface="Comic Sans MS" pitchFamily="66" charset="0"/>
              </a:rPr>
              <a:t>Il existe un rapport direct entre régime alimentaire et efficacité du travail, pour cela l’homme doit recevoir une ration alimentaire suffisante sur le plan : -Quantitative</a:t>
            </a:r>
          </a:p>
          <a:p>
            <a:pPr lvl="0"/>
            <a:r>
              <a:rPr lang="fr-FR" sz="4000" b="1" dirty="0" smtClean="0">
                <a:effectLst>
                  <a:outerShdw blurRad="38100" dist="38100" dir="2700000" algn="tl">
                    <a:srgbClr val="000000">
                      <a:alpha val="43137"/>
                    </a:srgbClr>
                  </a:outerShdw>
                </a:effectLst>
                <a:latin typeface="Comic Sans MS" pitchFamily="66" charset="0"/>
              </a:rPr>
              <a:t>       -Qualitative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072230"/>
          </a:xfrm>
          <a:prstGeom prst="roundRect">
            <a:avLst/>
          </a:prstGeom>
          <a:noFill/>
          <a:ln w="38100" cmpd="dbl">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400" b="1" dirty="0">
              <a:solidFill>
                <a:schemeClr val="tx1"/>
              </a:solidFill>
              <a:effectLst>
                <a:outerShdw blurRad="38100" dist="38100" dir="2700000" algn="tl">
                  <a:srgbClr val="000000">
                    <a:alpha val="43137"/>
                  </a:srgbClr>
                </a:outerShdw>
              </a:effectLst>
              <a:latin typeface="Comic Sans MS" pitchFamily="66" charset="0"/>
            </a:endParaRPr>
          </a:p>
        </p:txBody>
      </p:sp>
      <p:sp>
        <p:nvSpPr>
          <p:cNvPr id="5" name="Rectangle 4"/>
          <p:cNvSpPr/>
          <p:nvPr/>
        </p:nvSpPr>
        <p:spPr>
          <a:xfrm>
            <a:off x="428596" y="500042"/>
            <a:ext cx="8215370" cy="370107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fr-FR" sz="54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II-INFLUENCE DE LA NUTRITION SUR LA SANTÉ</a:t>
            </a:r>
            <a:endParaRPr lang="fr-FR" sz="54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Espace réservé du pied de page 4"/>
          <p:cNvSpPr>
            <a:spLocks noGrp="1"/>
          </p:cNvSpPr>
          <p:nvPr>
            <p:ph type="ftr" sz="quarter" idx="11"/>
          </p:nvPr>
        </p:nvSpPr>
        <p:spPr>
          <a:xfrm>
            <a:off x="4000496" y="5072074"/>
            <a:ext cx="4214259" cy="1157705"/>
          </a:xfrm>
        </p:spPr>
        <p:txBody>
          <a:bodyPr/>
          <a:lstStyle/>
          <a:p>
            <a:pPr algn="ctr"/>
            <a:r>
              <a:rPr lang="fr-BE" sz="6000" b="1" u="sng" dirty="0" smtClean="0">
                <a:solidFill>
                  <a:schemeClr val="tx1"/>
                </a:solidFill>
                <a:effectLst>
                  <a:glow rad="139700">
                    <a:schemeClr val="accent4">
                      <a:satMod val="175000"/>
                      <a:alpha val="40000"/>
                    </a:schemeClr>
                  </a:glow>
                </a:effectLst>
                <a:latin typeface="French Script MT" pitchFamily="66" charset="0"/>
              </a:rPr>
              <a:t>AA</a:t>
            </a:r>
            <a:endParaRPr lang="fr-BE" sz="6000" b="1" u="sng" dirty="0">
              <a:solidFill>
                <a:schemeClr val="tx1"/>
              </a:solidFill>
              <a:effectLst>
                <a:glow rad="139700">
                  <a:schemeClr val="accent4">
                    <a:satMod val="175000"/>
                    <a:alpha val="40000"/>
                  </a:schemeClr>
                </a:glow>
              </a:effectLst>
              <a:latin typeface="French Script MT"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5298" name="Picture 2" descr="Résultat de recherche d'images pour &quot;photos troubles de la nutrition&quot;"/>
          <p:cNvPicPr>
            <a:picLocks noChangeAspect="1" noChangeArrowheads="1"/>
          </p:cNvPicPr>
          <p:nvPr/>
        </p:nvPicPr>
        <p:blipFill>
          <a:blip r:embed="rId3"/>
          <a:srcRect/>
          <a:stretch>
            <a:fillRect/>
          </a:stretch>
        </p:blipFill>
        <p:spPr bwMode="auto">
          <a:xfrm>
            <a:off x="357158" y="500042"/>
            <a:ext cx="8358246" cy="528641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072230"/>
          </a:xfrm>
          <a:prstGeom prst="roundRect">
            <a:avLst/>
          </a:prstGeom>
          <a:noFill/>
          <a:ln w="38100" cmpd="dbl">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400" b="1" dirty="0">
              <a:solidFill>
                <a:schemeClr val="tx1"/>
              </a:solidFill>
              <a:effectLst>
                <a:outerShdw blurRad="38100" dist="38100" dir="2700000" algn="tl">
                  <a:srgbClr val="000000">
                    <a:alpha val="43137"/>
                  </a:srgbClr>
                </a:outerShdw>
              </a:effectLst>
              <a:latin typeface="Comic Sans MS" pitchFamily="66" charset="0"/>
            </a:endParaRPr>
          </a:p>
        </p:txBody>
      </p:sp>
      <p:sp>
        <p:nvSpPr>
          <p:cNvPr id="5" name="Rectangle 4"/>
          <p:cNvSpPr/>
          <p:nvPr/>
        </p:nvSpPr>
        <p:spPr>
          <a:xfrm>
            <a:off x="428596" y="500042"/>
            <a:ext cx="8215370" cy="3831818"/>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fr-FR" sz="54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III-BESOINS NUTRITIFS DE L’ORGANISME</a:t>
            </a:r>
            <a:endParaRPr lang="fr-FR" sz="54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Espace réservé du pied de page 4"/>
          <p:cNvSpPr>
            <a:spLocks noGrp="1"/>
          </p:cNvSpPr>
          <p:nvPr>
            <p:ph type="ftr" sz="quarter" idx="11"/>
          </p:nvPr>
        </p:nvSpPr>
        <p:spPr>
          <a:xfrm>
            <a:off x="4000496" y="5072074"/>
            <a:ext cx="4214259" cy="1157705"/>
          </a:xfrm>
        </p:spPr>
        <p:txBody>
          <a:bodyPr/>
          <a:lstStyle/>
          <a:p>
            <a:pPr algn="ctr"/>
            <a:r>
              <a:rPr lang="fr-BE" sz="6000" b="1" u="sng" dirty="0" smtClean="0">
                <a:solidFill>
                  <a:schemeClr val="tx1"/>
                </a:solidFill>
                <a:effectLst>
                  <a:glow rad="139700">
                    <a:schemeClr val="accent4">
                      <a:satMod val="175000"/>
                      <a:alpha val="40000"/>
                    </a:schemeClr>
                  </a:glow>
                </a:effectLst>
                <a:latin typeface="French Script MT" pitchFamily="66" charset="0"/>
              </a:rPr>
              <a:t>AA</a:t>
            </a:r>
            <a:endParaRPr lang="fr-BE" sz="6000" b="1" u="sng" dirty="0">
              <a:solidFill>
                <a:schemeClr val="tx1"/>
              </a:solidFill>
              <a:effectLst>
                <a:glow rad="139700">
                  <a:schemeClr val="accent4">
                    <a:satMod val="175000"/>
                    <a:alpha val="40000"/>
                  </a:schemeClr>
                </a:glow>
              </a:effectLst>
              <a:latin typeface="French Script MT"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6504345"/>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1-Règles de base en nutrition </a:t>
            </a:r>
            <a:r>
              <a:rPr lang="fr-FR" sz="4000" b="1" dirty="0" smtClean="0">
                <a:effectLst>
                  <a:outerShdw blurRad="38100" dist="38100" dir="2700000" algn="tl">
                    <a:srgbClr val="000000">
                      <a:alpha val="43137"/>
                    </a:srgbClr>
                  </a:outerShdw>
                </a:effectLst>
                <a:latin typeface="Comic Sans MS" pitchFamily="66" charset="0"/>
              </a:rPr>
              <a:t>:</a:t>
            </a:r>
          </a:p>
          <a:p>
            <a:pPr>
              <a:lnSpc>
                <a:spcPts val="5000"/>
              </a:lnSpc>
            </a:pPr>
            <a:r>
              <a:rPr lang="fr-FR" sz="4000" b="1" dirty="0" smtClean="0">
                <a:effectLst>
                  <a:outerShdw blurRad="38100" dist="38100" dir="2700000" algn="tl">
                    <a:srgbClr val="000000">
                      <a:alpha val="43137"/>
                    </a:srgbClr>
                  </a:outerShdw>
                </a:effectLst>
                <a:latin typeface="Comic Sans MS" pitchFamily="66" charset="0"/>
              </a:rPr>
              <a:t>a)-En nutrition le Kcal correspond à l’unité de mesure des besoins énergétique de l’organisme c’est la quantité d’énergie nécessaire pour augmenter la température d’un kilogramme </a:t>
            </a:r>
            <a:r>
              <a:rPr lang="fr-FR" sz="4000" b="1" dirty="0" smtClean="0">
                <a:effectLst>
                  <a:outerShdw blurRad="38100" dist="38100" dir="2700000" algn="tl">
                    <a:srgbClr val="000000">
                      <a:alpha val="43137"/>
                    </a:srgbClr>
                  </a:outerShdw>
                </a:effectLst>
                <a:latin typeface="Comic Sans MS" pitchFamily="66" charset="0"/>
              </a:rPr>
              <a:t>d’eau (sang) </a:t>
            </a:r>
            <a:r>
              <a:rPr lang="fr-FR" sz="4000" b="1" dirty="0" smtClean="0">
                <a:effectLst>
                  <a:outerShdw blurRad="38100" dist="38100" dir="2700000" algn="tl">
                    <a:srgbClr val="000000">
                      <a:alpha val="43137"/>
                    </a:srgbClr>
                  </a:outerShdw>
                </a:effectLst>
                <a:latin typeface="Comic Sans MS" pitchFamily="66" charset="0"/>
              </a:rPr>
              <a:t>d’un degré Celsius de15 à 16 °C. </a:t>
            </a:r>
          </a:p>
          <a:p>
            <a:pPr>
              <a:lnSpc>
                <a:spcPts val="5000"/>
              </a:lnSpc>
            </a:pPr>
            <a:r>
              <a:rPr lang="fr-FR" sz="4000" b="1" dirty="0" smtClean="0">
                <a:effectLst>
                  <a:outerShdw blurRad="38100" dist="38100" dir="2700000" algn="tl">
                    <a:srgbClr val="000000">
                      <a:alpha val="43137"/>
                    </a:srgbClr>
                  </a:outerShdw>
                </a:effectLst>
                <a:latin typeface="Comic Sans MS" pitchFamily="66" charset="0"/>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478423"/>
          </a:xfrm>
          <a:prstGeom prst="rect">
            <a:avLst/>
          </a:prstGeom>
          <a:noFill/>
        </p:spPr>
        <p:txBody>
          <a:bodyPr wrap="square" rtlCol="0">
            <a:spAutoFit/>
          </a:bodyPr>
          <a:lstStyle/>
          <a:p>
            <a:pPr>
              <a:lnSpc>
                <a:spcPts val="6000"/>
              </a:lnSpc>
            </a:pPr>
            <a:r>
              <a:rPr lang="fr-FR" sz="4000" b="1" dirty="0" smtClean="0">
                <a:effectLst>
                  <a:outerShdw blurRad="38100" dist="38100" dir="2700000" algn="tl">
                    <a:srgbClr val="000000">
                      <a:alpha val="43137"/>
                    </a:srgbClr>
                  </a:outerShdw>
                </a:effectLst>
                <a:latin typeface="Comic Sans MS" pitchFamily="66" charset="0"/>
              </a:rPr>
              <a:t>La vraie calorie, parfois mentionnée comme (petite calorie), c’est la quantité</a:t>
            </a:r>
          </a:p>
          <a:p>
            <a:pPr>
              <a:lnSpc>
                <a:spcPts val="6000"/>
              </a:lnSpc>
            </a:pPr>
            <a:r>
              <a:rPr lang="fr-FR" sz="4000" b="1" dirty="0" smtClean="0">
                <a:effectLst>
                  <a:outerShdw blurRad="38100" dist="38100" dir="2700000" algn="tl">
                    <a:srgbClr val="000000">
                      <a:alpha val="43137"/>
                    </a:srgbClr>
                  </a:outerShdw>
                </a:effectLst>
                <a:latin typeface="Comic Sans MS" pitchFamily="66" charset="0"/>
              </a:rPr>
              <a:t>d’énergie nécessaire pour augmenter la température d’un gramme d’eau d’un degré Celsius </a:t>
            </a:r>
            <a:r>
              <a:rPr lang="fr-FR" sz="4000" b="1" dirty="0" smtClean="0">
                <a:effectLst>
                  <a:outerShdw blurRad="38100" dist="38100" dir="2700000" algn="tl">
                    <a:srgbClr val="000000">
                      <a:alpha val="43137"/>
                    </a:srgbClr>
                  </a:outerShdw>
                </a:effectLst>
                <a:latin typeface="Comic Sans MS" pitchFamily="66" charset="0"/>
              </a:rPr>
              <a:t>de( </a:t>
            </a:r>
            <a:r>
              <a:rPr lang="fr-FR" sz="4000" b="1" dirty="0" smtClean="0">
                <a:effectLst>
                  <a:outerShdw blurRad="38100" dist="38100" dir="2700000" algn="tl">
                    <a:srgbClr val="000000">
                      <a:alpha val="43137"/>
                    </a:srgbClr>
                  </a:outerShdw>
                </a:effectLst>
                <a:latin typeface="Comic Sans MS" pitchFamily="66" charset="0"/>
              </a:rPr>
              <a:t>15 </a:t>
            </a:r>
            <a:r>
              <a:rPr lang="fr-FR" sz="4000" b="1" dirty="0" smtClean="0">
                <a:effectLst>
                  <a:outerShdw blurRad="38100" dist="38100" dir="2700000" algn="tl">
                    <a:srgbClr val="000000">
                      <a:alpha val="43137"/>
                    </a:srgbClr>
                  </a:outerShdw>
                </a:effectLst>
                <a:latin typeface="Comic Sans MS" pitchFamily="66" charset="0"/>
              </a:rPr>
              <a:t>à16°C). </a:t>
            </a:r>
            <a:r>
              <a:rPr lang="fr-CA" sz="4000" b="1" u="sng" dirty="0" smtClean="0">
                <a:effectLst>
                  <a:outerShdw blurRad="38100" dist="38100" dir="2700000" algn="tl">
                    <a:srgbClr val="000000">
                      <a:alpha val="43137"/>
                    </a:srgbClr>
                  </a:outerShdw>
                </a:effectLst>
                <a:latin typeface="Comic Sans MS" pitchFamily="66" charset="0"/>
              </a:rPr>
              <a:t>1Kc=1000 c</a:t>
            </a:r>
            <a:endParaRPr lang="fr-FR" sz="4000" b="1" u="sng"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143668"/>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285720" y="428604"/>
            <a:ext cx="8501122" cy="7145546"/>
          </a:xfrm>
          <a:prstGeom prst="rect">
            <a:avLst/>
          </a:prstGeom>
          <a:noFill/>
        </p:spPr>
        <p:txBody>
          <a:bodyPr wrap="square" rtlCol="0">
            <a:spAutoFit/>
          </a:bodyPr>
          <a:lstStyle/>
          <a:p>
            <a:pPr>
              <a:lnSpc>
                <a:spcPts val="5000"/>
              </a:lnSpc>
            </a:pPr>
            <a:r>
              <a:rPr lang="fr-FR" sz="4000" b="1" dirty="0" smtClean="0">
                <a:effectLst>
                  <a:outerShdw blurRad="38100" dist="38100" dir="2700000" algn="tl">
                    <a:srgbClr val="000000">
                      <a:alpha val="43137"/>
                    </a:srgbClr>
                  </a:outerShdw>
                </a:effectLst>
                <a:latin typeface="Comic Sans MS" pitchFamily="66" charset="0"/>
              </a:rPr>
              <a:t>b)-Métabolisme de base (M.B) :</a:t>
            </a:r>
          </a:p>
          <a:p>
            <a:pPr>
              <a:lnSpc>
                <a:spcPts val="5000"/>
              </a:lnSpc>
            </a:pPr>
            <a:r>
              <a:rPr lang="fr-FR" sz="4000" b="1" dirty="0" smtClean="0">
                <a:effectLst>
                  <a:outerShdw blurRad="38100" dist="38100" dir="2700000" algn="tl">
                    <a:srgbClr val="000000">
                      <a:alpha val="43137"/>
                    </a:srgbClr>
                  </a:outerShdw>
                </a:effectLst>
                <a:latin typeface="Comic Sans MS" pitchFamily="66" charset="0"/>
              </a:rPr>
              <a:t>C’est la dépense d’énergie d’un sujet à jeun (le dernier repas doit être pris 14H avant la mesure), au repos (position allongée), normalement vêtu, dans une ambiance thermique de 20°C (température de neutralité thermique) </a:t>
            </a:r>
            <a:r>
              <a:rPr lang="fr-FR" sz="4000" b="1" dirty="0" smtClean="0">
                <a:effectLst>
                  <a:outerShdw blurRad="38100" dist="38100" dir="2700000" algn="tl">
                    <a:srgbClr val="000000">
                      <a:alpha val="43137"/>
                    </a:srgbClr>
                  </a:outerShdw>
                </a:effectLst>
                <a:latin typeface="Comic Sans MS" pitchFamily="66" charset="0"/>
              </a:rPr>
              <a:t>ou </a:t>
            </a:r>
            <a:r>
              <a:rPr lang="fr-FR" sz="4000" b="1" dirty="0" err="1" smtClean="0">
                <a:effectLst>
                  <a:outerShdw blurRad="38100" dist="38100" dir="2700000" algn="tl">
                    <a:srgbClr val="000000">
                      <a:alpha val="43137"/>
                    </a:srgbClr>
                  </a:outerShdw>
                </a:effectLst>
                <a:latin typeface="Comic Sans MS" pitchFamily="66" charset="0"/>
              </a:rPr>
              <a:t>isotherm</a:t>
            </a:r>
            <a:r>
              <a:rPr lang="fr-FR" sz="4000" b="1" dirty="0" smtClean="0">
                <a:effectLst>
                  <a:outerShdw blurRad="38100" dist="38100" dir="2700000" algn="tl">
                    <a:srgbClr val="000000">
                      <a:alpha val="43137"/>
                    </a:srgbClr>
                  </a:outerShdw>
                </a:effectLst>
                <a:latin typeface="Comic Sans MS" pitchFamily="66" charset="0"/>
              </a:rPr>
              <a:t> </a:t>
            </a:r>
            <a:r>
              <a:rPr lang="fr-FR" sz="4000" b="1" dirty="0" err="1" smtClean="0">
                <a:effectLst>
                  <a:outerShdw blurRad="38100" dist="38100" dir="2700000" algn="tl">
                    <a:srgbClr val="000000">
                      <a:alpha val="43137"/>
                    </a:srgbClr>
                  </a:outerShdw>
                </a:effectLst>
                <a:latin typeface="Comic Sans MS" pitchFamily="66" charset="0"/>
              </a:rPr>
              <a:t>temperature</a:t>
            </a:r>
            <a:r>
              <a:rPr lang="fr-FR" sz="4000" b="1" dirty="0" smtClean="0">
                <a:effectLst>
                  <a:outerShdw blurRad="38100" dist="38100" dir="2700000" algn="tl">
                    <a:srgbClr val="000000">
                      <a:alpha val="43137"/>
                    </a:srgbClr>
                  </a:outerShdw>
                </a:effectLst>
                <a:latin typeface="Comic Sans MS" pitchFamily="66" charset="0"/>
              </a:rPr>
              <a:t> </a:t>
            </a:r>
            <a:r>
              <a:rPr lang="fr-FR" sz="4000" b="1" dirty="0" err="1" smtClean="0">
                <a:effectLst>
                  <a:outerShdw blurRad="38100" dist="38100" dir="2700000" algn="tl">
                    <a:srgbClr val="000000">
                      <a:alpha val="43137"/>
                    </a:srgbClr>
                  </a:outerShdw>
                </a:effectLst>
                <a:latin typeface="Comic Sans MS" pitchFamily="66" charset="0"/>
              </a:rPr>
              <a:t>dequilobre</a:t>
            </a:r>
            <a:r>
              <a:rPr lang="fr-FR" sz="4000" b="1" dirty="0" smtClean="0">
                <a:effectLst>
                  <a:outerShdw blurRad="38100" dist="38100" dir="2700000" algn="tl">
                    <a:srgbClr val="000000">
                      <a:alpha val="43137"/>
                    </a:srgbClr>
                  </a:outerShdw>
                </a:effectLst>
                <a:latin typeface="Comic Sans MS" pitchFamily="66" charset="0"/>
              </a:rPr>
              <a:t>  et </a:t>
            </a:r>
            <a:r>
              <a:rPr lang="fr-FR" sz="4000" b="1" dirty="0" smtClean="0">
                <a:effectLst>
                  <a:outerShdw blurRad="38100" dist="38100" dir="2700000" algn="tl">
                    <a:srgbClr val="000000">
                      <a:alpha val="43137"/>
                    </a:srgbClr>
                  </a:outerShdw>
                </a:effectLst>
                <a:latin typeface="Comic Sans MS" pitchFamily="66" charset="0"/>
              </a:rPr>
              <a:t>au calme.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143668"/>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285720" y="428605"/>
            <a:ext cx="8501122" cy="5927264"/>
          </a:xfrm>
          <a:prstGeom prst="rect">
            <a:avLst/>
          </a:prstGeom>
          <a:noFill/>
        </p:spPr>
        <p:txBody>
          <a:bodyPr wrap="square" rtlCol="0">
            <a:spAutoFit/>
          </a:bodyPr>
          <a:lstStyle/>
          <a:p>
            <a:pPr>
              <a:lnSpc>
                <a:spcPts val="6500"/>
              </a:lnSpc>
            </a:pPr>
            <a:r>
              <a:rPr lang="fr-FR" sz="4000" b="1" dirty="0" smtClean="0">
                <a:effectLst>
                  <a:outerShdw blurRad="38100" dist="38100" dir="2700000" algn="tl">
                    <a:srgbClr val="000000">
                      <a:alpha val="43137"/>
                    </a:srgbClr>
                  </a:outerShdw>
                </a:effectLst>
                <a:latin typeface="Comic Sans MS" pitchFamily="66" charset="0"/>
              </a:rPr>
              <a:t>Un métabolisme de base correspond en d’autres termes à l’énergie nécessaire à l’entretien de la vie: les battements cardiaques, la respiration, l’activité nerveuse, le maintien d’une température constante.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143668"/>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285720" y="428605"/>
            <a:ext cx="8501122" cy="6696705"/>
          </a:xfrm>
          <a:prstGeom prst="rect">
            <a:avLst/>
          </a:prstGeom>
          <a:noFill/>
        </p:spPr>
        <p:txBody>
          <a:bodyPr wrap="square" rtlCol="0">
            <a:spAutoFit/>
          </a:bodyPr>
          <a:lstStyle/>
          <a:p>
            <a:pPr>
              <a:lnSpc>
                <a:spcPts val="5000"/>
              </a:lnSpc>
            </a:pPr>
            <a:r>
              <a:rPr lang="fr-FR" sz="3600" b="1" dirty="0" smtClean="0">
                <a:effectLst>
                  <a:outerShdw blurRad="38100" dist="38100" dir="2700000" algn="tl">
                    <a:srgbClr val="000000">
                      <a:alpha val="43137"/>
                    </a:srgbClr>
                  </a:outerShdw>
                </a:effectLst>
                <a:latin typeface="Comic Sans MS" pitchFamily="66" charset="0"/>
              </a:rPr>
              <a:t>c)-Ration alimentaire journalière : </a:t>
            </a:r>
            <a:r>
              <a:rPr lang="fr-FR" sz="4000" b="1" dirty="0" smtClean="0">
                <a:effectLst>
                  <a:outerShdw blurRad="38100" dist="38100" dir="2700000" algn="tl">
                    <a:srgbClr val="000000">
                      <a:alpha val="43137"/>
                    </a:srgbClr>
                  </a:outerShdw>
                </a:effectLst>
                <a:latin typeface="Comic Sans MS" pitchFamily="66" charset="0"/>
              </a:rPr>
              <a:t>c’est la quantité d’aliments nécessaire à un individu pendant 24h pour couvrir ses besoins énergétiques et plastiques, elle doit être suffisante et variée et doit réaliser un certain équilibre entre les différents constituants.</a:t>
            </a:r>
          </a:p>
          <a:p>
            <a:pPr>
              <a:lnSpc>
                <a:spcPts val="6500"/>
              </a:lnSpc>
              <a:buFont typeface="Wingdings" pitchFamily="2" charset="2"/>
              <a:buChar char="q"/>
            </a:pPr>
            <a:endParaRPr lang="fr-FR"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530232"/>
          </a:xfrm>
          <a:prstGeom prst="rect">
            <a:avLst/>
          </a:prstGeom>
          <a:noFill/>
        </p:spPr>
        <p:txBody>
          <a:bodyPr wrap="square" rtlCol="0">
            <a:spAutoFit/>
          </a:bodyPr>
          <a:lstStyle/>
          <a:p>
            <a:pPr>
              <a:lnSpc>
                <a:spcPct val="150000"/>
              </a:lnSpc>
            </a:pPr>
            <a:r>
              <a:rPr lang="fr-FR" sz="4000" b="1" u="sng" dirty="0" smtClean="0">
                <a:effectLst>
                  <a:outerShdw blurRad="38100" dist="38100" dir="2700000" algn="tl">
                    <a:srgbClr val="000000">
                      <a:alpha val="43137"/>
                    </a:srgbClr>
                  </a:outerShdw>
                </a:effectLst>
                <a:latin typeface="Comic Sans MS" pitchFamily="66" charset="0"/>
              </a:rPr>
              <a:t>2-Les différents besoins de l’organisme </a:t>
            </a:r>
            <a:r>
              <a:rPr lang="fr-FR" sz="4000" b="1" dirty="0" smtClean="0">
                <a:effectLst>
                  <a:outerShdw blurRad="38100" dist="38100" dir="2700000" algn="tl">
                    <a:srgbClr val="000000">
                      <a:alpha val="43137"/>
                    </a:srgbClr>
                  </a:outerShdw>
                </a:effectLst>
                <a:latin typeface="Comic Sans MS" pitchFamily="66" charset="0"/>
              </a:rPr>
              <a:t>:</a:t>
            </a:r>
          </a:p>
          <a:p>
            <a:pPr>
              <a:lnSpc>
                <a:spcPct val="150000"/>
              </a:lnSpc>
              <a:buFont typeface="Wingdings" pitchFamily="2" charset="2"/>
              <a:buChar char="Ø"/>
            </a:pPr>
            <a:r>
              <a:rPr lang="fr-CA" sz="4000" b="1" dirty="0" smtClean="0">
                <a:effectLst>
                  <a:outerShdw blurRad="38100" dist="38100" dir="2700000" algn="tl">
                    <a:srgbClr val="000000">
                      <a:alpha val="43137"/>
                    </a:srgbClr>
                  </a:outerShdw>
                </a:effectLst>
                <a:latin typeface="Comic Sans MS" pitchFamily="66" charset="0"/>
              </a:rPr>
              <a:t>Les besoins énergétiques</a:t>
            </a:r>
          </a:p>
          <a:p>
            <a:pPr>
              <a:lnSpc>
                <a:spcPct val="150000"/>
              </a:lnSpc>
              <a:buFont typeface="Wingdings" pitchFamily="2" charset="2"/>
              <a:buChar char="Ø"/>
            </a:pPr>
            <a:r>
              <a:rPr lang="fr-CA" sz="4000" b="1" dirty="0" smtClean="0">
                <a:effectLst>
                  <a:outerShdw blurRad="38100" dist="38100" dir="2700000" algn="tl">
                    <a:srgbClr val="000000">
                      <a:alpha val="43137"/>
                    </a:srgbClr>
                  </a:outerShdw>
                </a:effectLst>
                <a:latin typeface="Comic Sans MS" pitchFamily="66" charset="0"/>
              </a:rPr>
              <a:t>Les besoins plastiques</a:t>
            </a:r>
          </a:p>
          <a:p>
            <a:pPr>
              <a:lnSpc>
                <a:spcPct val="150000"/>
              </a:lnSpc>
              <a:buFont typeface="Wingdings" pitchFamily="2" charset="2"/>
              <a:buChar char="Ø"/>
            </a:pPr>
            <a:r>
              <a:rPr lang="fr-CA" sz="4000" b="1" dirty="0" smtClean="0">
                <a:effectLst>
                  <a:outerShdw blurRad="38100" dist="38100" dir="2700000" algn="tl">
                    <a:srgbClr val="000000">
                      <a:alpha val="43137"/>
                    </a:srgbClr>
                  </a:outerShdw>
                </a:effectLst>
                <a:latin typeface="Comic Sans MS" pitchFamily="66" charset="0"/>
              </a:rPr>
              <a:t>Les vitamines</a:t>
            </a:r>
          </a:p>
          <a:p>
            <a:pPr>
              <a:lnSpc>
                <a:spcPct val="150000"/>
              </a:lnSpc>
              <a:buFont typeface="Wingdings" pitchFamily="2" charset="2"/>
              <a:buChar char="Ø"/>
            </a:pPr>
            <a:r>
              <a:rPr lang="fr-CA" sz="4000" b="1" dirty="0" smtClean="0">
                <a:effectLst>
                  <a:outerShdw blurRad="38100" dist="38100" dir="2700000" algn="tl">
                    <a:srgbClr val="000000">
                      <a:alpha val="43137"/>
                    </a:srgbClr>
                  </a:outerShdw>
                </a:effectLst>
                <a:latin typeface="Comic Sans MS" pitchFamily="66" charset="0"/>
              </a:rPr>
              <a:t>Les oligo-éléments</a:t>
            </a:r>
            <a:endParaRPr lang="fr-FR"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4789645"/>
          </a:xfrm>
          <a:prstGeom prst="rect">
            <a:avLst/>
          </a:prstGeom>
          <a:noFill/>
        </p:spPr>
        <p:txBody>
          <a:bodyPr wrap="square" rtlCol="0">
            <a:spAutoFit/>
          </a:bodyPr>
          <a:lstStyle/>
          <a:p>
            <a:pPr>
              <a:lnSpc>
                <a:spcPts val="7500"/>
              </a:lnSpc>
            </a:pPr>
            <a:r>
              <a:rPr lang="fr-FR" sz="4000" b="1" dirty="0" smtClean="0">
                <a:effectLst>
                  <a:outerShdw blurRad="38100" dist="38100" dir="2700000" algn="tl">
                    <a:srgbClr val="000000">
                      <a:alpha val="43137"/>
                    </a:srgbClr>
                  </a:outerShdw>
                </a:effectLst>
                <a:latin typeface="Comic Sans MS" pitchFamily="66" charset="0"/>
              </a:rPr>
              <a:t>Les besoins nutritionnels d’un individu correspondent à la quantité moyenne de nutriments nécessaire quotidiennement pour assurer:</a:t>
            </a:r>
            <a:endParaRPr lang="fr-CA"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4401205"/>
          </a:xfrm>
          <a:prstGeom prst="rect">
            <a:avLst/>
          </a:prstGeom>
          <a:noFill/>
        </p:spPr>
        <p:txBody>
          <a:bodyPr wrap="square" rtlCol="0">
            <a:spAutoFit/>
          </a:bodyPr>
          <a:lstStyle/>
          <a:p>
            <a:pPr>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Le développement de l’organisme,</a:t>
            </a:r>
          </a:p>
          <a:p>
            <a:r>
              <a:rPr lang="fr-FR" sz="4000" b="1" dirty="0" smtClean="0">
                <a:effectLst>
                  <a:outerShdw blurRad="38100" dist="38100" dir="2700000" algn="tl">
                    <a:srgbClr val="000000">
                      <a:alpha val="43137"/>
                    </a:srgbClr>
                  </a:outerShdw>
                </a:effectLst>
                <a:latin typeface="Comic Sans MS" pitchFamily="66" charset="0"/>
              </a:rPr>
              <a:t> </a:t>
            </a:r>
          </a:p>
          <a:p>
            <a:pPr>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Le renouvellement des tissus,</a:t>
            </a:r>
          </a:p>
          <a:p>
            <a:endParaRPr lang="fr-FR" sz="4000" b="1" dirty="0" smtClean="0">
              <a:effectLst>
                <a:outerShdw blurRad="38100" dist="38100" dir="2700000" algn="tl">
                  <a:srgbClr val="000000">
                    <a:alpha val="43137"/>
                  </a:srgbClr>
                </a:outerShdw>
              </a:effectLst>
              <a:latin typeface="Comic Sans MS" pitchFamily="66" charset="0"/>
            </a:endParaRPr>
          </a:p>
          <a:p>
            <a:pPr>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Le maintien d’un bon état de santé physique et psychique.</a:t>
            </a:r>
            <a:endParaRPr lang="fr-CA"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714356"/>
            <a:ext cx="8286808" cy="5094215"/>
          </a:xfrm>
          <a:prstGeom prst="rect">
            <a:avLst/>
          </a:prstGeom>
          <a:noFill/>
        </p:spPr>
        <p:txBody>
          <a:bodyPr wrap="square" rtlCol="0">
            <a:spAutoFit/>
          </a:bodyPr>
          <a:lstStyle/>
          <a:p>
            <a:pPr>
              <a:lnSpc>
                <a:spcPts val="8000"/>
              </a:lnSpc>
            </a:pPr>
            <a:r>
              <a:rPr lang="fr-CA" sz="4000" b="1" dirty="0" smtClean="0">
                <a:effectLst>
                  <a:outerShdw blurRad="38100" dist="38100" dir="2700000" algn="tl">
                    <a:srgbClr val="000000">
                      <a:alpha val="43137"/>
                    </a:srgbClr>
                  </a:outerShdw>
                </a:effectLst>
                <a:latin typeface="Comic Sans MS" pitchFamily="66" charset="0"/>
              </a:rPr>
              <a:t>L</a:t>
            </a:r>
            <a:r>
              <a:rPr lang="fr-FR" sz="4000" b="1" dirty="0" smtClean="0">
                <a:effectLst>
                  <a:outerShdw blurRad="38100" dist="38100" dir="2700000" algn="tl">
                    <a:srgbClr val="000000">
                      <a:alpha val="43137"/>
                    </a:srgbClr>
                  </a:outerShdw>
                </a:effectLst>
                <a:latin typeface="Comic Sans MS" pitchFamily="66" charset="0"/>
              </a:rPr>
              <a:t>e rythme de croissance de la population mondiale s’accélère cela implique nécessairement l’augmentation des ressources alimentaires.</a:t>
            </a:r>
            <a:endParaRPr lang="fr-FR" sz="4400" b="1" dirty="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6350456"/>
          </a:xfrm>
          <a:prstGeom prst="rect">
            <a:avLst/>
          </a:prstGeom>
          <a:noFill/>
        </p:spPr>
        <p:txBody>
          <a:bodyPr wrap="square" rtlCol="0">
            <a:spAutoFit/>
          </a:bodyPr>
          <a:lstStyle/>
          <a:p>
            <a:pPr>
              <a:lnSpc>
                <a:spcPts val="5500"/>
              </a:lnSpc>
            </a:pPr>
            <a:r>
              <a:rPr lang="fr-FR" sz="4000" b="1" dirty="0" smtClean="0">
                <a:effectLst>
                  <a:outerShdw blurRad="38100" dist="38100" dir="2700000" algn="tl">
                    <a:srgbClr val="000000">
                      <a:alpha val="43137"/>
                    </a:srgbClr>
                  </a:outerShdw>
                </a:effectLst>
                <a:latin typeface="Comic Sans MS" pitchFamily="66" charset="0"/>
              </a:rPr>
              <a:t>a)-</a:t>
            </a:r>
            <a:r>
              <a:rPr lang="fr-CA" sz="4000" b="1" dirty="0" smtClean="0">
                <a:effectLst>
                  <a:outerShdw blurRad="38100" dist="38100" dir="2700000" algn="tl">
                    <a:srgbClr val="000000">
                      <a:alpha val="43137"/>
                    </a:srgbClr>
                  </a:outerShdw>
                </a:effectLst>
                <a:latin typeface="Comic Sans MS" pitchFamily="66" charset="0"/>
              </a:rPr>
              <a:t>Les besoins énergétiques:</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Elles associent les dépenses de base, nécessaires à l’entretien de la vie chez l’individu au repos, et les dépenses liées à la thermorégulation, à l’alimentation et à l’activité physique.</a:t>
            </a:r>
          </a:p>
          <a:p>
            <a:endParaRPr lang="fr-CA"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016758"/>
          </a:xfrm>
          <a:prstGeom prst="rect">
            <a:avLst/>
          </a:prstGeom>
          <a:noFill/>
        </p:spPr>
        <p:txBody>
          <a:bodyPr wrap="square" rtlCol="0">
            <a:spAutoFit/>
          </a:bodyPr>
          <a:lstStyle/>
          <a:p>
            <a:pPr algn="ctr">
              <a:lnSpc>
                <a:spcPct val="200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Les apports énergétiques :</a:t>
            </a:r>
          </a:p>
          <a:p>
            <a:pPr>
              <a:lnSpc>
                <a:spcPct val="200000"/>
              </a:lnSpc>
            </a:pPr>
            <a:r>
              <a:rPr lang="fr-FR" sz="4000" b="1" dirty="0" smtClean="0">
                <a:effectLst>
                  <a:outerShdw blurRad="38100" dist="38100" dir="2700000" algn="tl">
                    <a:srgbClr val="000000">
                      <a:alpha val="43137"/>
                    </a:srgbClr>
                  </a:outerShdw>
                </a:effectLst>
                <a:latin typeface="Comic Sans MS" pitchFamily="66" charset="0"/>
              </a:rPr>
              <a:t>– 1 g de glucides fournit 4 kcal </a:t>
            </a:r>
          </a:p>
          <a:p>
            <a:pPr>
              <a:lnSpc>
                <a:spcPct val="200000"/>
              </a:lnSpc>
            </a:pPr>
            <a:r>
              <a:rPr lang="fr-FR" sz="4000" b="1" dirty="0" smtClean="0">
                <a:effectLst>
                  <a:outerShdw blurRad="38100" dist="38100" dir="2700000" algn="tl">
                    <a:srgbClr val="000000">
                      <a:alpha val="43137"/>
                    </a:srgbClr>
                  </a:outerShdw>
                </a:effectLst>
                <a:latin typeface="Comic Sans MS" pitchFamily="66" charset="0"/>
              </a:rPr>
              <a:t>– 1 g de protides fournit 4 kcal </a:t>
            </a:r>
          </a:p>
          <a:p>
            <a:pPr>
              <a:lnSpc>
                <a:spcPct val="200000"/>
              </a:lnSpc>
            </a:pPr>
            <a:r>
              <a:rPr lang="fr-FR" sz="4000" b="1" dirty="0" smtClean="0">
                <a:effectLst>
                  <a:outerShdw blurRad="38100" dist="38100" dir="2700000" algn="tl">
                    <a:srgbClr val="000000">
                      <a:alpha val="43137"/>
                    </a:srgbClr>
                  </a:outerShdw>
                </a:effectLst>
                <a:latin typeface="Comic Sans MS" pitchFamily="66" charset="0"/>
              </a:rPr>
              <a:t>– 1 g de lipides fournit 9 kcal </a:t>
            </a:r>
            <a:endParaRPr lang="fr-CA"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478423"/>
          </a:xfrm>
          <a:prstGeom prst="rect">
            <a:avLst/>
          </a:prstGeom>
          <a:noFill/>
        </p:spPr>
        <p:txBody>
          <a:bodyPr wrap="square" rtlCol="0">
            <a:spAutoFit/>
          </a:bodyPr>
          <a:lstStyle/>
          <a:p>
            <a:pPr algn="ctr">
              <a:lnSpc>
                <a:spcPts val="6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Répartition protides-lipides-glucides: </a:t>
            </a:r>
          </a:p>
          <a:p>
            <a:pPr>
              <a:lnSpc>
                <a:spcPts val="6000"/>
              </a:lnSpc>
            </a:pPr>
            <a:r>
              <a:rPr lang="fr-FR" sz="3600" b="1" dirty="0" smtClean="0">
                <a:effectLst>
                  <a:outerShdw blurRad="38100" dist="38100" dir="2700000" algn="tl">
                    <a:srgbClr val="000000">
                      <a:alpha val="43137"/>
                    </a:srgbClr>
                  </a:outerShdw>
                </a:effectLst>
                <a:latin typeface="Comic Sans MS" pitchFamily="66" charset="0"/>
              </a:rPr>
              <a:t>Un régime est dit équilibré lorsqu’il a la répartition suivante :</a:t>
            </a:r>
          </a:p>
          <a:p>
            <a:pPr>
              <a:lnSpc>
                <a:spcPts val="6000"/>
              </a:lnSpc>
            </a:pPr>
            <a:r>
              <a:rPr lang="fr-FR" sz="3600" b="1" dirty="0" smtClean="0">
                <a:effectLst>
                  <a:outerShdw blurRad="38100" dist="38100" dir="2700000" algn="tl">
                    <a:srgbClr val="000000">
                      <a:alpha val="43137"/>
                    </a:srgbClr>
                  </a:outerShdw>
                </a:effectLst>
                <a:latin typeface="Comic Sans MS" pitchFamily="66" charset="0"/>
              </a:rPr>
              <a:t>– protides 12 % ;</a:t>
            </a:r>
          </a:p>
          <a:p>
            <a:pPr>
              <a:lnSpc>
                <a:spcPts val="6000"/>
              </a:lnSpc>
            </a:pPr>
            <a:r>
              <a:rPr lang="fr-FR" sz="3600" b="1" dirty="0" smtClean="0">
                <a:effectLst>
                  <a:outerShdw blurRad="38100" dist="38100" dir="2700000" algn="tl">
                    <a:srgbClr val="000000">
                      <a:alpha val="43137"/>
                    </a:srgbClr>
                  </a:outerShdw>
                </a:effectLst>
                <a:latin typeface="Comic Sans MS" pitchFamily="66" charset="0"/>
              </a:rPr>
              <a:t>– lipides 30 à 35 % ;</a:t>
            </a:r>
          </a:p>
          <a:p>
            <a:pPr>
              <a:lnSpc>
                <a:spcPts val="6000"/>
              </a:lnSpc>
            </a:pPr>
            <a:r>
              <a:rPr lang="fr-FR" sz="3600" b="1" dirty="0" smtClean="0">
                <a:effectLst>
                  <a:outerShdw blurRad="38100" dist="38100" dir="2700000" algn="tl">
                    <a:srgbClr val="000000">
                      <a:alpha val="43137"/>
                    </a:srgbClr>
                  </a:outerShdw>
                </a:effectLst>
                <a:latin typeface="Comic Sans MS" pitchFamily="66" charset="0"/>
              </a:rPr>
              <a:t>– glucides 50 à 55 %.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818709"/>
          </a:xfrm>
          <a:prstGeom prst="rect">
            <a:avLst/>
          </a:prstGeom>
          <a:noFill/>
        </p:spPr>
        <p:txBody>
          <a:bodyPr wrap="square" rtlCol="0">
            <a:spAutoFit/>
          </a:bodyPr>
          <a:lstStyle/>
          <a:p>
            <a:pPr algn="ctr">
              <a:lnSpc>
                <a:spcPts val="5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Besoins énergétiques par âge:</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Moins de 01 an: de 65 à 91 Kcal/kg/j</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Enfant de 02 à 09 ans: de 2100 à 2000 Kcal/j</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De 10 à 18 ans: de 2500 à 2950 Kcal/j</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Adulte:2000 Kcal/j(F) – 2600 Kcal (H)</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734903"/>
          </a:xfrm>
          <a:prstGeom prst="rect">
            <a:avLst/>
          </a:prstGeom>
          <a:noFill/>
        </p:spPr>
        <p:txBody>
          <a:bodyPr wrap="square" rtlCol="0">
            <a:spAutoFit/>
          </a:bodyPr>
          <a:lstStyle/>
          <a:p>
            <a:pPr algn="ctr">
              <a:lnSpc>
                <a:spcPts val="5500"/>
              </a:lnSpc>
            </a:pPr>
            <a:r>
              <a:rPr lang="fr-FR" sz="4000" b="1" u="sng" dirty="0" smtClean="0">
                <a:effectLst>
                  <a:outerShdw blurRad="38100" dist="38100" dir="2700000" algn="tl">
                    <a:srgbClr val="000000">
                      <a:alpha val="43137"/>
                    </a:srgbClr>
                  </a:outerShdw>
                </a:effectLst>
                <a:latin typeface="Comic Sans MS" pitchFamily="66" charset="0"/>
              </a:rPr>
              <a:t>Exercice N</a:t>
            </a:r>
            <a:r>
              <a:rPr lang="fr-FR" sz="4000" b="1" u="sng" dirty="0" smtClean="0">
                <a:effectLst>
                  <a:outerShdw blurRad="38100" dist="38100" dir="2700000" algn="tl">
                    <a:srgbClr val="000000">
                      <a:alpha val="43137"/>
                    </a:srgbClr>
                  </a:outerShdw>
                </a:effectLst>
                <a:latin typeface="Comic Sans MS" pitchFamily="66" charset="0"/>
                <a:sym typeface="Symbol"/>
              </a:rPr>
              <a:t>01</a:t>
            </a:r>
            <a:r>
              <a:rPr lang="fr-FR" sz="4000" b="1" u="sng" dirty="0" smtClean="0">
                <a:effectLst>
                  <a:outerShdw blurRad="38100" dist="38100" dir="2700000" algn="tl">
                    <a:srgbClr val="000000">
                      <a:alpha val="43137"/>
                    </a:srgbClr>
                  </a:outerShdw>
                </a:effectLst>
                <a:latin typeface="Comic Sans MS" pitchFamily="66" charset="0"/>
              </a:rPr>
              <a:t>:</a:t>
            </a:r>
          </a:p>
          <a:p>
            <a:pPr algn="ctr">
              <a:lnSpc>
                <a:spcPts val="5500"/>
              </a:lnSpc>
            </a:pPr>
            <a:endParaRPr lang="fr-CA" sz="4000" b="1" u="sng" dirty="0" smtClean="0">
              <a:effectLst>
                <a:outerShdw blurRad="38100" dist="38100" dir="2700000" algn="tl">
                  <a:srgbClr val="000000">
                    <a:alpha val="43137"/>
                  </a:srgbClr>
                </a:outerShdw>
              </a:effectLst>
              <a:latin typeface="Comic Sans MS" pitchFamily="66" charset="0"/>
            </a:endParaRPr>
          </a:p>
          <a:p>
            <a:pPr>
              <a:lnSpc>
                <a:spcPts val="5500"/>
              </a:lnSpc>
            </a:pPr>
            <a:r>
              <a:rPr lang="fr-CA" sz="4000" b="1" dirty="0" smtClean="0">
                <a:effectLst>
                  <a:outerShdw blurRad="38100" dist="38100" dir="2700000" algn="tl">
                    <a:srgbClr val="000000">
                      <a:alpha val="43137"/>
                    </a:srgbClr>
                  </a:outerShdw>
                </a:effectLst>
                <a:latin typeface="Comic Sans MS" pitchFamily="66" charset="0"/>
              </a:rPr>
              <a:t>1-Calculez la moyenne des besoins d’un bébé de 05 mois ayant un poids de 06 kg.</a:t>
            </a:r>
          </a:p>
          <a:p>
            <a:pPr>
              <a:lnSpc>
                <a:spcPts val="5500"/>
              </a:lnSpc>
            </a:pPr>
            <a:r>
              <a:rPr lang="fr-CA" sz="4000" b="1" dirty="0" smtClean="0">
                <a:effectLst>
                  <a:outerShdw blurRad="38100" dist="38100" dir="2700000" algn="tl">
                    <a:srgbClr val="000000">
                      <a:alpha val="43137"/>
                    </a:srgbClr>
                  </a:outerShdw>
                </a:effectLst>
                <a:latin typeface="Comic Sans MS" pitchFamily="66" charset="0"/>
              </a:rPr>
              <a:t>2-Faites la répartition de cette moyenne en</a:t>
            </a:r>
            <a:r>
              <a:rPr lang="fr-FR" sz="4000" b="1" dirty="0" smtClean="0">
                <a:effectLst>
                  <a:outerShdw blurRad="38100" dist="38100" dir="2700000" algn="tl">
                    <a:srgbClr val="000000">
                      <a:alpha val="43137"/>
                    </a:srgbClr>
                  </a:outerShdw>
                </a:effectLst>
                <a:latin typeface="Comic Sans MS" pitchFamily="66" charset="0"/>
              </a:rPr>
              <a:t> protides-lipides-glucides.</a:t>
            </a:r>
            <a:endParaRPr lang="fr-CA"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6001643"/>
          </a:xfrm>
          <a:prstGeom prst="rect">
            <a:avLst/>
          </a:prstGeom>
          <a:noFill/>
        </p:spPr>
        <p:txBody>
          <a:bodyPr wrap="square" rtlCol="0">
            <a:spAutoFit/>
          </a:bodyPr>
          <a:lstStyle/>
          <a:p>
            <a:pPr>
              <a:lnSpc>
                <a:spcPct val="150000"/>
              </a:lnSpc>
            </a:pPr>
            <a:r>
              <a:rPr lang="fr-FR" sz="4000" b="1" u="sng" dirty="0" smtClean="0">
                <a:effectLst>
                  <a:outerShdw blurRad="38100" dist="38100" dir="2700000" algn="tl">
                    <a:srgbClr val="000000">
                      <a:alpha val="43137"/>
                    </a:srgbClr>
                  </a:outerShdw>
                </a:effectLst>
                <a:latin typeface="Comic Sans MS" pitchFamily="66" charset="0"/>
              </a:rPr>
              <a:t>b)-Besoins plastiques:</a:t>
            </a:r>
          </a:p>
          <a:p>
            <a:pPr>
              <a:lnSpc>
                <a:spcPct val="150000"/>
              </a:lnSpc>
            </a:pPr>
            <a:r>
              <a:rPr lang="fr-FR" sz="3600" b="1" dirty="0" smtClean="0">
                <a:effectLst>
                  <a:outerShdw blurRad="38100" dist="38100" dir="2700000" algn="tl">
                    <a:srgbClr val="000000">
                      <a:alpha val="43137"/>
                    </a:srgbClr>
                  </a:outerShdw>
                </a:effectLst>
                <a:latin typeface="Comic Sans MS" pitchFamily="66" charset="0"/>
              </a:rPr>
              <a:t>Les protéines sont des composés organiques qui contiennent, en plus du carbone, de l’hydrogène et de l’oxygène, de l’azote, qu’on ne trouve pas dans les glucides et</a:t>
            </a:r>
          </a:p>
          <a:p>
            <a:pPr>
              <a:lnSpc>
                <a:spcPct val="150000"/>
              </a:lnSpc>
            </a:pPr>
            <a:r>
              <a:rPr lang="fr-FR" sz="3600" b="1" dirty="0" smtClean="0">
                <a:effectLst>
                  <a:outerShdw blurRad="38100" dist="38100" dir="2700000" algn="tl">
                    <a:srgbClr val="000000">
                      <a:alpha val="43137"/>
                    </a:srgbClr>
                  </a:outerShdw>
                </a:effectLst>
                <a:latin typeface="Comic Sans MS" pitchFamily="66" charset="0"/>
              </a:rPr>
              <a:t>les lipides.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860515"/>
          </a:xfrm>
          <a:prstGeom prst="rect">
            <a:avLst/>
          </a:prstGeom>
          <a:noFill/>
        </p:spPr>
        <p:txBody>
          <a:bodyPr wrap="square" rtlCol="0">
            <a:spAutoFit/>
          </a:bodyPr>
          <a:lstStyle/>
          <a:p>
            <a:pPr algn="ctr">
              <a:lnSpc>
                <a:spcPts val="6500"/>
              </a:lnSpc>
              <a:buFont typeface="Wingdings" pitchFamily="2" charset="2"/>
              <a:buChar char="q"/>
            </a:pPr>
            <a:r>
              <a:rPr lang="fr-FR" sz="4400" b="1" u="sng" dirty="0" smtClean="0">
                <a:effectLst>
                  <a:outerShdw blurRad="38100" dist="38100" dir="2700000" algn="tl">
                    <a:srgbClr val="000000">
                      <a:alpha val="43137"/>
                    </a:srgbClr>
                  </a:outerShdw>
                </a:effectLst>
                <a:latin typeface="Comic Sans MS" pitchFamily="66" charset="0"/>
              </a:rPr>
              <a:t>Rôle des besoins plastiques:</a:t>
            </a:r>
          </a:p>
          <a:p>
            <a:pPr>
              <a:lnSpc>
                <a:spcPts val="6500"/>
              </a:lnSpc>
            </a:pPr>
            <a:r>
              <a:rPr lang="fr-FR" sz="4400" b="1" dirty="0" smtClean="0">
                <a:effectLst>
                  <a:outerShdw blurRad="38100" dist="38100" dir="2700000" algn="tl">
                    <a:srgbClr val="000000">
                      <a:alpha val="43137"/>
                    </a:srgbClr>
                  </a:outerShdw>
                </a:effectLst>
                <a:latin typeface="Comic Sans MS" pitchFamily="66" charset="0"/>
              </a:rPr>
              <a:t>Les protéines jouent des rôles multiples dans l’organisme, parmi les fonctions principales qu’on leur attribue, on peut citer en particulier:</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530232"/>
          </a:xfrm>
          <a:prstGeom prst="rect">
            <a:avLst/>
          </a:prstGeom>
          <a:noFill/>
        </p:spPr>
        <p:txBody>
          <a:bodyPr wrap="square" rtlCol="0">
            <a:spAutoFit/>
          </a:bodyPr>
          <a:lstStyle/>
          <a:p>
            <a:pPr>
              <a:lnSpc>
                <a:spcPct val="150000"/>
              </a:lnSpc>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L’entretien des tissus (rôle de renouvellement).</a:t>
            </a:r>
          </a:p>
          <a:p>
            <a:pPr>
              <a:lnSpc>
                <a:spcPct val="150000"/>
              </a:lnSpc>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La stimulation de l’appétit.</a:t>
            </a:r>
          </a:p>
          <a:p>
            <a:pPr>
              <a:lnSpc>
                <a:spcPct val="150000"/>
              </a:lnSpc>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Rôle de défense et de protection.</a:t>
            </a:r>
          </a:p>
          <a:p>
            <a:pPr>
              <a:lnSpc>
                <a:spcPct val="150000"/>
              </a:lnSpc>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Rôle de réparation.</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657959"/>
          </a:xfrm>
          <a:prstGeom prst="rect">
            <a:avLst/>
          </a:prstGeom>
          <a:noFill/>
        </p:spPr>
        <p:txBody>
          <a:bodyPr wrap="square" rtlCol="0">
            <a:spAutoFit/>
          </a:bodyPr>
          <a:lstStyle/>
          <a:p>
            <a:pPr algn="ctr">
              <a:lnSpc>
                <a:spcPts val="5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Besoins plastiques par âge:</a:t>
            </a:r>
          </a:p>
          <a:p>
            <a:pPr>
              <a:buFont typeface="Wingdings" pitchFamily="2" charset="2"/>
              <a:buChar char="§"/>
            </a:pPr>
            <a:r>
              <a:rPr lang="fr-FR" sz="4000" b="1" dirty="0" smtClean="0">
                <a:effectLst>
                  <a:outerShdw blurRad="38100" dist="38100" dir="2700000" algn="tl">
                    <a:srgbClr val="000000">
                      <a:alpha val="43137"/>
                    </a:srgbClr>
                  </a:outerShdw>
                </a:effectLst>
                <a:latin typeface="Comic Sans MS" pitchFamily="66" charset="0"/>
              </a:rPr>
              <a:t>Le besoin quantitatif :</a:t>
            </a:r>
          </a:p>
          <a:p>
            <a:r>
              <a:rPr lang="fr-FR" sz="4000" b="1" dirty="0" smtClean="0">
                <a:effectLst>
                  <a:outerShdw blurRad="38100" dist="38100" dir="2700000" algn="tl">
                    <a:srgbClr val="000000">
                      <a:alpha val="43137"/>
                    </a:srgbClr>
                  </a:outerShdw>
                </a:effectLst>
                <a:latin typeface="Comic Sans MS" pitchFamily="66" charset="0"/>
              </a:rPr>
              <a:t>- Un écolier (adolescent) 1,5 gr protides/Kg/j.</a:t>
            </a:r>
          </a:p>
          <a:p>
            <a:r>
              <a:rPr lang="fr-FR" sz="4000" b="1" dirty="0" smtClean="0">
                <a:effectLst>
                  <a:outerShdw blurRad="38100" dist="38100" dir="2700000" algn="tl">
                    <a:srgbClr val="000000">
                      <a:alpha val="43137"/>
                    </a:srgbClr>
                  </a:outerShdw>
                </a:effectLst>
                <a:latin typeface="Comic Sans MS" pitchFamily="66" charset="0"/>
              </a:rPr>
              <a:t>- un adulte a besoin d’1 gr de protides/Kg/j.</a:t>
            </a:r>
          </a:p>
          <a:p>
            <a:r>
              <a:rPr lang="fr-FR" sz="4000" b="1" dirty="0" smtClean="0">
                <a:effectLst>
                  <a:outerShdw blurRad="38100" dist="38100" dir="2700000" algn="tl">
                    <a:srgbClr val="000000">
                      <a:alpha val="43137"/>
                    </a:srgbClr>
                  </a:outerShdw>
                </a:effectLst>
                <a:latin typeface="Comic Sans MS" pitchFamily="66" charset="0"/>
              </a:rPr>
              <a:t>- Une femme enceinte et allaitante = 1,5 g à 2 gr de protides/Kg/j.</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687326"/>
          </a:xfrm>
          <a:prstGeom prst="rect">
            <a:avLst/>
          </a:prstGeom>
          <a:noFill/>
        </p:spPr>
        <p:txBody>
          <a:bodyPr wrap="square" rtlCol="0">
            <a:spAutoFit/>
          </a:bodyPr>
          <a:lstStyle/>
          <a:p>
            <a:pPr>
              <a:lnSpc>
                <a:spcPts val="5500"/>
              </a:lnSpc>
              <a:buFont typeface="Wingdings" pitchFamily="2" charset="2"/>
              <a:buChar char="§"/>
            </a:pPr>
            <a:r>
              <a:rPr lang="fr-FR" sz="4000" b="1" dirty="0" smtClean="0">
                <a:effectLst>
                  <a:outerShdw blurRad="38100" dist="38100" dir="2700000" algn="tl">
                    <a:srgbClr val="000000">
                      <a:alpha val="43137"/>
                    </a:srgbClr>
                  </a:outerShdw>
                </a:effectLst>
                <a:latin typeface="Comic Sans MS" pitchFamily="66" charset="0"/>
              </a:rPr>
              <a:t>Le besoin qualitatif :</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Il dépend de 2 facteurs :</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-La digestibilité de l’aliment</a:t>
            </a:r>
          </a:p>
          <a:p>
            <a:pPr>
              <a:lnSpc>
                <a:spcPts val="5500"/>
              </a:lnSpc>
              <a:buFontTx/>
              <a:buChar char="-"/>
            </a:pPr>
            <a:r>
              <a:rPr lang="fr-FR" sz="4000" b="1" dirty="0" smtClean="0">
                <a:effectLst>
                  <a:outerShdw blurRad="38100" dist="38100" dir="2700000" algn="tl">
                    <a:srgbClr val="000000">
                      <a:alpha val="43137"/>
                    </a:srgbClr>
                  </a:outerShdw>
                </a:effectLst>
                <a:latin typeface="Comic Sans MS" pitchFamily="66" charset="0"/>
              </a:rPr>
              <a:t>La composition de la protéine en acides aminés.</a:t>
            </a:r>
          </a:p>
          <a:p>
            <a:pPr>
              <a:lnSpc>
                <a:spcPts val="5500"/>
              </a:lnSpc>
            </a:pPr>
            <a:r>
              <a:rPr lang="fr-CA" sz="4000" b="1" dirty="0" smtClean="0">
                <a:effectLst>
                  <a:outerShdw blurRad="38100" dist="38100" dir="2700000" algn="tl">
                    <a:srgbClr val="000000">
                      <a:alpha val="43137"/>
                    </a:srgbClr>
                  </a:outerShdw>
                </a:effectLst>
                <a:latin typeface="Comic Sans MS" pitchFamily="66" charset="0"/>
              </a:rPr>
              <a:t>Donc on doit favoriser les protéines d’origines animale aux protéines d’origine végétale.</a:t>
            </a:r>
            <a:endParaRPr lang="fr-FR"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Picture 2" descr="C:\Users\user\Music\images.jpg"/>
          <p:cNvPicPr>
            <a:picLocks noChangeAspect="1" noChangeArrowheads="1"/>
          </p:cNvPicPr>
          <p:nvPr/>
        </p:nvPicPr>
        <p:blipFill>
          <a:blip r:embed="rId3"/>
          <a:srcRect/>
          <a:stretch>
            <a:fillRect/>
          </a:stretch>
        </p:blipFill>
        <p:spPr bwMode="auto">
          <a:xfrm>
            <a:off x="500034" y="571480"/>
            <a:ext cx="8215370" cy="5286412"/>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818709"/>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c)-Les vitamines:</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Les vitamines sont des substances organiques complexes, indispensables dans les besoins </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nutritionnel, puisque ce sont des éléments constitutifs de divers systèmes enzymatiques et elles interviennent dans les mécanismes biochimiques.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818709"/>
          </a:xfrm>
          <a:prstGeom prst="rect">
            <a:avLst/>
          </a:prstGeom>
          <a:noFill/>
        </p:spPr>
        <p:txBody>
          <a:bodyPr wrap="square" rtlCol="0">
            <a:spAutoFit/>
          </a:bodyPr>
          <a:lstStyle/>
          <a:p>
            <a:pPr algn="ctr">
              <a:lnSpc>
                <a:spcPts val="5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Rôles des vitamines:</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Les vitamines ont un rôle purement fonctionnel :</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 Elles sont nécessaires à la régulation des mécanismes assurant le bon fonctionnement de l’organisme,</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 Elles ont un rôle bien déterminé et ne sont pas interchangeables.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687326"/>
          </a:xfrm>
          <a:prstGeom prst="rect">
            <a:avLst/>
          </a:prstGeom>
          <a:noFill/>
        </p:spPr>
        <p:txBody>
          <a:bodyPr wrap="square" rtlCol="0">
            <a:spAutoFit/>
          </a:bodyPr>
          <a:lstStyle/>
          <a:p>
            <a:pPr algn="ctr">
              <a:lnSpc>
                <a:spcPts val="55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Classification des vitamines:</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Les vitamines sont classées en deux groupes:</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-Vitamines liposolubles : </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A, D, E, K.</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-Vitamines hydrosolubles : Vitamines du groupe B (B1-B6-B12), vitamine C</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657959"/>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d)-Les oligo-éléments:</a:t>
            </a:r>
          </a:p>
          <a:p>
            <a:r>
              <a:rPr lang="fr-FR" sz="4000" b="1" dirty="0" smtClean="0">
                <a:effectLst>
                  <a:outerShdw blurRad="38100" dist="38100" dir="2700000" algn="tl">
                    <a:srgbClr val="000000">
                      <a:alpha val="43137"/>
                    </a:srgbClr>
                  </a:outerShdw>
                </a:effectLst>
                <a:latin typeface="Comic Sans MS" pitchFamily="66" charset="0"/>
              </a:rPr>
              <a:t>Notre organisme contient une bonne vingtaine de minéraux : calcium ,phosphore, soufre, chlore, sodium, magnésium, fer, manganèse, cuivre et l’iode. </a:t>
            </a:r>
          </a:p>
          <a:p>
            <a:r>
              <a:rPr lang="fr-FR" sz="4000" b="1" dirty="0" smtClean="0">
                <a:effectLst>
                  <a:outerShdw blurRad="38100" dist="38100" dir="2700000" algn="tl">
                    <a:srgbClr val="000000">
                      <a:alpha val="43137"/>
                    </a:srgbClr>
                  </a:outerShdw>
                </a:effectLst>
                <a:latin typeface="Comic Sans MS" pitchFamily="66" charset="0"/>
              </a:rPr>
              <a:t>Chaque minéral se présente soit à l’état libre, soit combiné à d’autres composés organiques.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909759"/>
          </a:xfrm>
          <a:prstGeom prst="rect">
            <a:avLst/>
          </a:prstGeom>
          <a:noFill/>
        </p:spPr>
        <p:txBody>
          <a:bodyPr wrap="square" rtlCol="0">
            <a:spAutoFit/>
          </a:bodyPr>
          <a:lstStyle/>
          <a:p>
            <a:pPr algn="ctr">
              <a:lnSpc>
                <a:spcPct val="150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Rôles des sels minéraux:</a:t>
            </a:r>
          </a:p>
          <a:p>
            <a:pPr>
              <a:lnSpc>
                <a:spcPct val="150000"/>
              </a:lnSpc>
            </a:pPr>
            <a:r>
              <a:rPr lang="fr-FR" sz="3600" b="1" dirty="0" smtClean="0">
                <a:effectLst>
                  <a:outerShdw blurRad="38100" dist="38100" dir="2700000" algn="tl">
                    <a:srgbClr val="000000">
                      <a:alpha val="43137"/>
                    </a:srgbClr>
                  </a:outerShdw>
                </a:effectLst>
                <a:latin typeface="Comic Sans MS" pitchFamily="66" charset="0"/>
              </a:rPr>
              <a:t>Les sels minéraux ont un double rôle dans l’organisme :</a:t>
            </a:r>
          </a:p>
          <a:p>
            <a:pPr>
              <a:lnSpc>
                <a:spcPct val="150000"/>
              </a:lnSpc>
            </a:pPr>
            <a:r>
              <a:rPr lang="fr-FR" sz="3600" b="1" dirty="0" smtClean="0">
                <a:effectLst>
                  <a:outerShdw blurRad="38100" dist="38100" dir="2700000" algn="tl">
                    <a:srgbClr val="000000">
                      <a:alpha val="43137"/>
                    </a:srgbClr>
                  </a:outerShdw>
                </a:effectLst>
                <a:latin typeface="Comic Sans MS" pitchFamily="66" charset="0"/>
              </a:rPr>
              <a:t>- constructeur, exemple: le calcium dans la construction du squelette.</a:t>
            </a:r>
          </a:p>
          <a:p>
            <a:pPr>
              <a:lnSpc>
                <a:spcPct val="150000"/>
              </a:lnSpc>
            </a:pPr>
            <a:r>
              <a:rPr lang="fr-FR" sz="3600" b="1" dirty="0" smtClean="0">
                <a:effectLst>
                  <a:outerShdw blurRad="38100" dist="38100" dir="2700000" algn="tl">
                    <a:srgbClr val="000000">
                      <a:alpha val="43137"/>
                    </a:srgbClr>
                  </a:outerShdw>
                </a:effectLst>
                <a:latin typeface="Comic Sans MS" pitchFamily="66" charset="0"/>
              </a:rPr>
              <a:t>- régulateur , exemple: Ca+ dans la coagulation du sang.</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818709"/>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e)-Les besoins hydrique:</a:t>
            </a:r>
          </a:p>
          <a:p>
            <a:pPr>
              <a:lnSpc>
                <a:spcPts val="5000"/>
              </a:lnSpc>
            </a:pPr>
            <a:r>
              <a:rPr lang="fr-FR" sz="3600" b="1" dirty="0" smtClean="0">
                <a:effectLst>
                  <a:outerShdw blurRad="38100" dist="38100" dir="2700000" algn="tl">
                    <a:srgbClr val="000000">
                      <a:alpha val="43137"/>
                    </a:srgbClr>
                  </a:outerShdw>
                </a:effectLst>
                <a:latin typeface="Comic Sans MS" pitchFamily="66" charset="0"/>
              </a:rPr>
              <a:t>L’eau est le constituant principal de l’organisme puisqu’elle constitue 60 à 70% du poids du corps.</a:t>
            </a:r>
            <a:r>
              <a:rPr lang="fr-FR" sz="3600" dirty="0" smtClean="0"/>
              <a:t> </a:t>
            </a:r>
            <a:r>
              <a:rPr lang="fr-FR" sz="3600" b="1" dirty="0" smtClean="0">
                <a:effectLst>
                  <a:outerShdw blurRad="38100" dist="38100" dir="2700000" algn="tl">
                    <a:srgbClr val="000000">
                      <a:alpha val="43137"/>
                    </a:srgbClr>
                  </a:outerShdw>
                </a:effectLst>
                <a:latin typeface="Comic Sans MS" pitchFamily="66" charset="0"/>
              </a:rPr>
              <a:t>Le besoin de l’organisme en eau suit immédiatement celui de l’oxygène, la mort survient quand la déshydratation est supérieure à 15%.</a:t>
            </a:r>
            <a:endParaRPr lang="fr-FR" sz="4000" b="1" dirty="0" smtClean="0">
              <a:effectLst>
                <a:outerShdw blurRad="38100" dist="38100" dir="2700000" algn="tl">
                  <a:srgbClr val="000000">
                    <a:alpha val="43137"/>
                  </a:srgbClr>
                </a:outerShdw>
              </a:effectLst>
              <a:latin typeface="Comic Sans MS" pitchFamily="66"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6555641"/>
          </a:xfrm>
          <a:prstGeom prst="rect">
            <a:avLst/>
          </a:prstGeom>
          <a:noFill/>
        </p:spPr>
        <p:txBody>
          <a:bodyPr wrap="square" rtlCol="0">
            <a:spAutoFit/>
          </a:bodyPr>
          <a:lstStyle/>
          <a:p>
            <a:pPr algn="ctr">
              <a:lnSpc>
                <a:spcPct val="1500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Rôles de l’eau:</a:t>
            </a:r>
          </a:p>
          <a:p>
            <a:r>
              <a:rPr lang="fr-FR" sz="4000" b="1" dirty="0" smtClean="0">
                <a:effectLst>
                  <a:outerShdw blurRad="38100" dist="38100" dir="2700000" algn="tl">
                    <a:srgbClr val="000000">
                      <a:alpha val="43137"/>
                    </a:srgbClr>
                  </a:outerShdw>
                </a:effectLst>
                <a:latin typeface="Comic Sans MS" pitchFamily="66" charset="0"/>
              </a:rPr>
              <a:t>L’eau(sang) joue un rôle dans toutes les réactions du métabolisme et dans le maintient de la température corporelle, elle véhicule les éléments nutritifs nécessaires au divers organes et les produits de déchets vers les reins.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215106"/>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734903"/>
          </a:xfrm>
          <a:prstGeom prst="rect">
            <a:avLst/>
          </a:prstGeom>
          <a:noFill/>
        </p:spPr>
        <p:txBody>
          <a:bodyPr wrap="square" rtlCol="0">
            <a:spAutoFit/>
          </a:bodyPr>
          <a:lstStyle/>
          <a:p>
            <a:pPr algn="ctr">
              <a:lnSpc>
                <a:spcPts val="5500"/>
              </a:lnSpc>
              <a:buFont typeface="Wingdings" pitchFamily="2" charset="2"/>
              <a:buChar char="q"/>
            </a:pPr>
            <a:r>
              <a:rPr lang="fr-FR" sz="4000" b="1" u="sng" dirty="0" smtClean="0">
                <a:effectLst>
                  <a:outerShdw blurRad="38100" dist="38100" dir="2700000" algn="tl">
                    <a:srgbClr val="000000">
                      <a:alpha val="43137"/>
                    </a:srgbClr>
                  </a:outerShdw>
                </a:effectLst>
                <a:latin typeface="Comic Sans MS" pitchFamily="66" charset="0"/>
              </a:rPr>
              <a:t>Besoin hydrique:</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L’apport normal quotidien doit être de 2,5l/j:</a:t>
            </a:r>
          </a:p>
          <a:p>
            <a:pPr>
              <a:lnSpc>
                <a:spcPts val="5500"/>
              </a:lnSpc>
            </a:pPr>
            <a:r>
              <a:rPr lang="fr-FR" sz="4000" b="1" dirty="0" smtClean="0">
                <a:effectLst>
                  <a:outerShdw blurRad="38100" dist="38100" dir="2700000" algn="tl">
                    <a:srgbClr val="000000">
                      <a:alpha val="43137"/>
                    </a:srgbClr>
                  </a:outerShdw>
                </a:effectLst>
                <a:latin typeface="Comic Sans MS" pitchFamily="66" charset="0"/>
                <a:sym typeface="Symbol"/>
              </a:rPr>
              <a:t></a:t>
            </a:r>
            <a:r>
              <a:rPr lang="fr-FR" sz="4000" b="1" dirty="0" smtClean="0">
                <a:effectLst>
                  <a:outerShdw blurRad="38100" dist="38100" dir="2700000" algn="tl">
                    <a:srgbClr val="000000">
                      <a:alpha val="43137"/>
                    </a:srgbClr>
                  </a:outerShdw>
                </a:effectLst>
                <a:latin typeface="Comic Sans MS" pitchFamily="66" charset="0"/>
              </a:rPr>
              <a:t>1l par les boissons et 1,5l par</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l’eau de constitution des aliments, ce besoin varie avec la température ambiante l’activité de l’individu et l’âge du sujet.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6072230"/>
          </a:xfrm>
          <a:prstGeom prst="roundRect">
            <a:avLst/>
          </a:prstGeom>
          <a:noFill/>
          <a:ln w="38100" cmpd="dbl">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400" b="1" dirty="0">
              <a:solidFill>
                <a:schemeClr val="tx1"/>
              </a:solidFill>
              <a:effectLst>
                <a:outerShdw blurRad="38100" dist="38100" dir="2700000" algn="tl">
                  <a:srgbClr val="000000">
                    <a:alpha val="43137"/>
                  </a:srgbClr>
                </a:outerShdw>
              </a:effectLst>
              <a:latin typeface="Comic Sans MS" pitchFamily="66" charset="0"/>
            </a:endParaRPr>
          </a:p>
        </p:txBody>
      </p:sp>
      <p:sp>
        <p:nvSpPr>
          <p:cNvPr id="5" name="Rectangle 4"/>
          <p:cNvSpPr/>
          <p:nvPr/>
        </p:nvSpPr>
        <p:spPr>
          <a:xfrm>
            <a:off x="428596" y="500042"/>
            <a:ext cx="8215370" cy="258532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50000"/>
              </a:lnSpc>
            </a:pPr>
            <a:r>
              <a:rPr lang="fr-FR" sz="5400"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omic Sans MS" pitchFamily="66" charset="0"/>
              </a:rPr>
              <a:t>IV-ADAPTATION DES BESOINS:</a:t>
            </a:r>
            <a:endParaRPr lang="fr-FR" sz="5400" b="1" u="sng"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Espace réservé du pied de page 4"/>
          <p:cNvSpPr>
            <a:spLocks noGrp="1"/>
          </p:cNvSpPr>
          <p:nvPr>
            <p:ph type="ftr" sz="quarter" idx="11"/>
          </p:nvPr>
        </p:nvSpPr>
        <p:spPr>
          <a:xfrm>
            <a:off x="4000496" y="5072074"/>
            <a:ext cx="4214259" cy="1157705"/>
          </a:xfrm>
        </p:spPr>
        <p:txBody>
          <a:bodyPr/>
          <a:lstStyle/>
          <a:p>
            <a:pPr algn="ctr"/>
            <a:r>
              <a:rPr lang="fr-BE" sz="6000" b="1" u="sng" dirty="0" smtClean="0">
                <a:solidFill>
                  <a:schemeClr val="tx1"/>
                </a:solidFill>
                <a:effectLst>
                  <a:glow rad="139700">
                    <a:schemeClr val="accent4">
                      <a:satMod val="175000"/>
                      <a:alpha val="40000"/>
                    </a:schemeClr>
                  </a:glow>
                </a:effectLst>
                <a:latin typeface="French Script MT" pitchFamily="66" charset="0"/>
              </a:rPr>
              <a:t>AA</a:t>
            </a:r>
            <a:endParaRPr lang="fr-BE" sz="6000" b="1" u="sng" dirty="0">
              <a:solidFill>
                <a:schemeClr val="tx1"/>
              </a:solidFill>
              <a:effectLst>
                <a:glow rad="139700">
                  <a:schemeClr val="accent4">
                    <a:satMod val="175000"/>
                    <a:alpha val="40000"/>
                  </a:schemeClr>
                </a:glow>
              </a:effectLst>
              <a:latin typeface="French Script MT" pitchFamily="66"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177508"/>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1-Croissance </a:t>
            </a:r>
            <a:r>
              <a:rPr lang="fr-FR" sz="4000" b="1" dirty="0" smtClean="0">
                <a:effectLst>
                  <a:outerShdw blurRad="38100" dist="38100" dir="2700000" algn="tl">
                    <a:srgbClr val="000000">
                      <a:alpha val="43137"/>
                    </a:srgbClr>
                  </a:outerShdw>
                </a:effectLst>
                <a:latin typeface="Comic Sans MS" pitchFamily="66" charset="0"/>
              </a:rPr>
              <a:t>: </a:t>
            </a:r>
          </a:p>
          <a:p>
            <a:pPr>
              <a:lnSpc>
                <a:spcPts val="5000"/>
              </a:lnSpc>
              <a:buFont typeface="Wingdings" pitchFamily="2" charset="2"/>
              <a:buChar char="q"/>
            </a:pPr>
            <a:r>
              <a:rPr lang="fr-FR" sz="3600" b="1" dirty="0" smtClean="0">
                <a:effectLst>
                  <a:outerShdw blurRad="38100" dist="38100" dir="2700000" algn="tl">
                    <a:srgbClr val="000000">
                      <a:alpha val="43137"/>
                    </a:srgbClr>
                  </a:outerShdw>
                </a:effectLst>
                <a:latin typeface="Comic Sans MS" pitchFamily="66" charset="0"/>
              </a:rPr>
              <a:t>De 1 à 2 ans : il faut prolonger l’apport lacté (après le sevrage), le régime de l’enfant doit apporter le lait et ses dérivés riches en protéines, sels minéraux et surtout en calcium indispensable à la croissance de l’enfant.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714356"/>
            <a:ext cx="8286808" cy="4982005"/>
          </a:xfrm>
          <a:prstGeom prst="rect">
            <a:avLst/>
          </a:prstGeom>
          <a:noFill/>
        </p:spPr>
        <p:txBody>
          <a:bodyPr wrap="square" rtlCol="0">
            <a:spAutoFit/>
          </a:bodyPr>
          <a:lstStyle/>
          <a:p>
            <a:pPr>
              <a:lnSpc>
                <a:spcPts val="5500"/>
              </a:lnSpc>
            </a:pPr>
            <a:r>
              <a:rPr lang="fr-FR" sz="4000" b="1" dirty="0" smtClean="0">
                <a:effectLst>
                  <a:outerShdw blurRad="38100" dist="38100" dir="2700000" algn="tl">
                    <a:srgbClr val="000000">
                      <a:alpha val="43137"/>
                    </a:srgbClr>
                  </a:outerShdw>
                </a:effectLst>
                <a:latin typeface="Comic Sans MS" pitchFamily="66" charset="0"/>
              </a:rPr>
              <a:t>La nutrition est devenue un domaine de plus en plus important parce que l’on connaît de mieux en mieux l’influence de l’alimentation sur la santé telle que les maladies de carence, les maladies de sur charge.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016758"/>
          </a:xfrm>
          <a:prstGeom prst="rect">
            <a:avLst/>
          </a:prstGeom>
          <a:noFill/>
        </p:spPr>
        <p:txBody>
          <a:bodyPr wrap="square" rtlCol="0">
            <a:spAutoFit/>
          </a:bodyPr>
          <a:lstStyle/>
          <a:p>
            <a:pPr>
              <a:buFont typeface="Wingdings" pitchFamily="2" charset="2"/>
              <a:buChar char="q"/>
            </a:pPr>
            <a:r>
              <a:rPr lang="fr-FR" sz="4000" b="1" dirty="0" smtClean="0">
                <a:effectLst>
                  <a:outerShdw blurRad="38100" dist="38100" dir="2700000" algn="tl">
                    <a:srgbClr val="000000">
                      <a:alpha val="43137"/>
                    </a:srgbClr>
                  </a:outerShdw>
                </a:effectLst>
                <a:latin typeface="Comic Sans MS" pitchFamily="66" charset="0"/>
              </a:rPr>
              <a:t>Plus de 2 ans :Il doit être:</a:t>
            </a:r>
          </a:p>
          <a:p>
            <a:r>
              <a:rPr lang="fr-FR" sz="4000" b="1" dirty="0" smtClean="0">
                <a:effectLst>
                  <a:outerShdw blurRad="38100" dist="38100" dir="2700000" algn="tl">
                    <a:srgbClr val="000000">
                      <a:alpha val="43137"/>
                    </a:srgbClr>
                  </a:outerShdw>
                </a:effectLst>
                <a:latin typeface="Comic Sans MS" pitchFamily="66" charset="0"/>
              </a:rPr>
              <a:t>-Suffisant,</a:t>
            </a:r>
          </a:p>
          <a:p>
            <a:r>
              <a:rPr lang="fr-FR" sz="4000" b="1" dirty="0" smtClean="0">
                <a:effectLst>
                  <a:outerShdw blurRad="38100" dist="38100" dir="2700000" algn="tl">
                    <a:srgbClr val="000000">
                      <a:alpha val="43137"/>
                    </a:srgbClr>
                  </a:outerShdw>
                </a:effectLst>
                <a:latin typeface="Comic Sans MS" pitchFamily="66" charset="0"/>
              </a:rPr>
              <a:t>-</a:t>
            </a:r>
            <a:r>
              <a:rPr lang="fr-FR" sz="4000" b="1" dirty="0" err="1" smtClean="0">
                <a:effectLst>
                  <a:outerShdw blurRad="38100" dist="38100" dir="2700000" algn="tl">
                    <a:srgbClr val="000000">
                      <a:alpha val="43137"/>
                    </a:srgbClr>
                  </a:outerShdw>
                </a:effectLst>
                <a:latin typeface="Comic Sans MS" pitchFamily="66" charset="0"/>
              </a:rPr>
              <a:t>Tolé</a:t>
            </a:r>
            <a:r>
              <a:rPr lang="fr-FR" sz="4000" b="1" dirty="0" smtClean="0">
                <a:effectLst>
                  <a:outerShdw blurRad="38100" dist="38100" dir="2700000" algn="tl">
                    <a:srgbClr val="000000">
                      <a:alpha val="43137"/>
                    </a:srgbClr>
                  </a:outerShdw>
                </a:effectLst>
                <a:latin typeface="Comic Sans MS" pitchFamily="66" charset="0"/>
              </a:rPr>
              <a:t> rance et appétissant,</a:t>
            </a:r>
          </a:p>
          <a:p>
            <a:r>
              <a:rPr lang="fr-FR" sz="4000" b="1" dirty="0" smtClean="0">
                <a:effectLst>
                  <a:outerShdw blurRad="38100" dist="38100" dir="2700000" algn="tl">
                    <a:srgbClr val="000000">
                      <a:alpha val="43137"/>
                    </a:srgbClr>
                  </a:outerShdw>
                </a:effectLst>
                <a:latin typeface="Comic Sans MS" pitchFamily="66" charset="0"/>
              </a:rPr>
              <a:t>-Rajouter les dérivés du lait,</a:t>
            </a:r>
          </a:p>
          <a:p>
            <a:r>
              <a:rPr lang="fr-FR" sz="4000" b="1" dirty="0" smtClean="0">
                <a:effectLst>
                  <a:outerShdw blurRad="38100" dist="38100" dir="2700000" algn="tl">
                    <a:srgbClr val="000000">
                      <a:alpha val="43137"/>
                    </a:srgbClr>
                  </a:outerShdw>
                </a:effectLst>
                <a:latin typeface="Comic Sans MS" pitchFamily="66" charset="0"/>
              </a:rPr>
              <a:t>-Équilibrer la ration alimentaire,</a:t>
            </a:r>
          </a:p>
          <a:p>
            <a:r>
              <a:rPr lang="fr-FR" sz="4000" b="1" dirty="0" smtClean="0">
                <a:effectLst>
                  <a:outerShdw blurRad="38100" dist="38100" dir="2700000" algn="tl">
                    <a:srgbClr val="000000">
                      <a:alpha val="43137"/>
                    </a:srgbClr>
                  </a:outerShdw>
                </a:effectLst>
                <a:latin typeface="Comic Sans MS" pitchFamily="66" charset="0"/>
              </a:rPr>
              <a:t>-Habituer l’enfant aux différents groupes d’aliments,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428564" y="214290"/>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4982005"/>
          </a:xfrm>
          <a:prstGeom prst="rect">
            <a:avLst/>
          </a:prstGeom>
          <a:noFill/>
        </p:spPr>
        <p:txBody>
          <a:bodyPr wrap="square" rtlCol="0">
            <a:spAutoFit/>
          </a:bodyPr>
          <a:lstStyle/>
          <a:p>
            <a:pPr>
              <a:lnSpc>
                <a:spcPts val="5500"/>
              </a:lnSpc>
            </a:pPr>
            <a:r>
              <a:rPr lang="fr-FR" sz="4000" b="1" dirty="0" smtClean="0">
                <a:effectLst>
                  <a:outerShdw blurRad="38100" dist="38100" dir="2700000" algn="tl">
                    <a:srgbClr val="000000">
                      <a:alpha val="43137"/>
                    </a:srgbClr>
                  </a:outerShdw>
                </a:effectLst>
                <a:latin typeface="Comic Sans MS" pitchFamily="66" charset="0"/>
              </a:rPr>
              <a:t>-Enfant de 2ans =1300Kcal/j</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-Enfant de 6ans = 1850 Kcal/j</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-Enfant de 10ans =2300cal/j (F) -2500 Kcal/j (G)</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Adolescent16-19 ans : 3070 Kcal/j pour le garçon - 2300 Kcal/j pour la fille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144998"/>
          </a:xfrm>
          <a:prstGeom prst="rect">
            <a:avLst/>
          </a:prstGeom>
          <a:noFill/>
        </p:spPr>
        <p:txBody>
          <a:bodyPr wrap="square" rtlCol="0">
            <a:spAutoFit/>
          </a:bodyPr>
          <a:lstStyle/>
          <a:p>
            <a:pPr>
              <a:lnSpc>
                <a:spcPts val="5000"/>
              </a:lnSpc>
            </a:pPr>
            <a:r>
              <a:rPr lang="fr-FR" sz="4000" b="1" u="sng" dirty="0" smtClean="0">
                <a:effectLst>
                  <a:outerShdw blurRad="38100" dist="38100" dir="2700000" algn="tl">
                    <a:srgbClr val="000000">
                      <a:alpha val="43137"/>
                    </a:srgbClr>
                  </a:outerShdw>
                </a:effectLst>
                <a:latin typeface="Comic Sans MS" pitchFamily="66" charset="0"/>
              </a:rPr>
              <a:t>2-Grossesse </a:t>
            </a:r>
            <a:r>
              <a:rPr lang="fr-FR" sz="4000" b="1" dirty="0" smtClean="0">
                <a:effectLst>
                  <a:outerShdw blurRad="38100" dist="38100" dir="2700000" algn="tl">
                    <a:srgbClr val="000000">
                      <a:alpha val="43137"/>
                    </a:srgbClr>
                  </a:outerShdw>
                </a:effectLst>
                <a:latin typeface="Comic Sans MS" pitchFamily="66" charset="0"/>
              </a:rPr>
              <a:t>: Les besoins doivent  couvrir et assurer la formation du fœtus, le supplément de la femme enceinte est de:</a:t>
            </a:r>
          </a:p>
          <a:p>
            <a:r>
              <a:rPr lang="fr-FR" sz="4000" b="1" dirty="0" smtClean="0">
                <a:effectLst>
                  <a:outerShdw blurRad="38100" dist="38100" dir="2700000" algn="tl">
                    <a:srgbClr val="000000">
                      <a:alpha val="43137"/>
                    </a:srgbClr>
                  </a:outerShdw>
                </a:effectLst>
                <a:latin typeface="Comic Sans MS" pitchFamily="66" charset="0"/>
              </a:rPr>
              <a:t>*150 Kcal/j le 1er trimestre</a:t>
            </a:r>
          </a:p>
          <a:p>
            <a:r>
              <a:rPr lang="fr-FR" sz="4000" b="1" dirty="0" smtClean="0">
                <a:effectLst>
                  <a:outerShdw blurRad="38100" dist="38100" dir="2700000" algn="tl">
                    <a:srgbClr val="000000">
                      <a:alpha val="43137"/>
                    </a:srgbClr>
                  </a:outerShdw>
                </a:effectLst>
                <a:latin typeface="Comic Sans MS" pitchFamily="66" charset="0"/>
              </a:rPr>
              <a:t>*350 Kcal/j le 2ème et 3ème trimestre.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016758"/>
          </a:xfrm>
          <a:prstGeom prst="rect">
            <a:avLst/>
          </a:prstGeom>
          <a:noFill/>
        </p:spPr>
        <p:txBody>
          <a:bodyPr wrap="square" rtlCol="0">
            <a:spAutoFit/>
          </a:bodyPr>
          <a:lstStyle/>
          <a:p>
            <a:r>
              <a:rPr lang="fr-FR" sz="4000" b="1" u="sng" dirty="0" smtClean="0">
                <a:effectLst>
                  <a:outerShdw blurRad="38100" dist="38100" dir="2700000" algn="tl">
                    <a:srgbClr val="000000">
                      <a:alpha val="43137"/>
                    </a:srgbClr>
                  </a:outerShdw>
                </a:effectLst>
                <a:latin typeface="Comic Sans MS" pitchFamily="66" charset="0"/>
              </a:rPr>
              <a:t>3-Lactation </a:t>
            </a:r>
            <a:r>
              <a:rPr lang="fr-FR" sz="4000" b="1" dirty="0" smtClean="0">
                <a:effectLst>
                  <a:outerShdw blurRad="38100" dist="38100" dir="2700000" algn="tl">
                    <a:srgbClr val="000000">
                      <a:alpha val="43137"/>
                    </a:srgbClr>
                  </a:outerShdw>
                </a:effectLst>
                <a:latin typeface="Comic Sans MS" pitchFamily="66" charset="0"/>
              </a:rPr>
              <a:t>: Le besoin de la femme allaitante est égal à 750 Kcal /j, les réserves accumulées</a:t>
            </a:r>
          </a:p>
          <a:p>
            <a:r>
              <a:rPr lang="fr-FR" sz="4000" b="1" dirty="0" smtClean="0">
                <a:effectLst>
                  <a:outerShdw blurRad="38100" dist="38100" dir="2700000" algn="tl">
                    <a:srgbClr val="000000">
                      <a:alpha val="43137"/>
                    </a:srgbClr>
                  </a:outerShdw>
                </a:effectLst>
                <a:latin typeface="Comic Sans MS" pitchFamily="66" charset="0"/>
              </a:rPr>
              <a:t>pendant la grossesse représentent 200 Kcal /j.</a:t>
            </a:r>
          </a:p>
          <a:p>
            <a:r>
              <a:rPr lang="fr-FR" sz="4000" b="1" dirty="0" smtClean="0">
                <a:effectLst>
                  <a:outerShdw blurRad="38100" dist="38100" dir="2700000" algn="tl">
                    <a:srgbClr val="000000">
                      <a:alpha val="43137"/>
                    </a:srgbClr>
                  </a:outerShdw>
                </a:effectLst>
                <a:latin typeface="Comic Sans MS" pitchFamily="66" charset="0"/>
              </a:rPr>
              <a:t>Le supplément que doit recevoir la femme allaitante est de l’ordre de 550 Kcal /j.</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4708981"/>
          </a:xfrm>
          <a:prstGeom prst="rect">
            <a:avLst/>
          </a:prstGeom>
          <a:noFill/>
        </p:spPr>
        <p:txBody>
          <a:bodyPr wrap="square" rtlCol="0">
            <a:spAutoFit/>
          </a:bodyPr>
          <a:lstStyle/>
          <a:p>
            <a:pPr>
              <a:lnSpc>
                <a:spcPct val="150000"/>
              </a:lnSpc>
            </a:pPr>
            <a:r>
              <a:rPr lang="fr-FR" sz="4000" b="1" u="sng" dirty="0" smtClean="0">
                <a:effectLst>
                  <a:outerShdw blurRad="38100" dist="38100" dir="2700000" algn="tl">
                    <a:srgbClr val="000000">
                      <a:alpha val="43137"/>
                    </a:srgbClr>
                  </a:outerShdw>
                </a:effectLst>
                <a:latin typeface="Comic Sans MS" pitchFamily="66" charset="0"/>
              </a:rPr>
              <a:t>4-Travail </a:t>
            </a:r>
            <a:r>
              <a:rPr lang="fr-FR" sz="4000" b="1" dirty="0" smtClean="0">
                <a:effectLst>
                  <a:outerShdw blurRad="38100" dist="38100" dir="2700000" algn="tl">
                    <a:srgbClr val="000000">
                      <a:alpha val="43137"/>
                    </a:srgbClr>
                  </a:outerShdw>
                </a:effectLst>
                <a:latin typeface="Comic Sans MS" pitchFamily="66" charset="0"/>
              </a:rPr>
              <a:t>:</a:t>
            </a:r>
          </a:p>
          <a:p>
            <a:pPr>
              <a:lnSpc>
                <a:spcPct val="150000"/>
              </a:lnSpc>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Pour le sexe masculin :</a:t>
            </a:r>
          </a:p>
          <a:p>
            <a:pPr>
              <a:lnSpc>
                <a:spcPct val="150000"/>
              </a:lnSpc>
            </a:pPr>
            <a:r>
              <a:rPr lang="fr-FR" sz="4000" b="1" dirty="0" smtClean="0">
                <a:effectLst>
                  <a:outerShdw blurRad="38100" dist="38100" dir="2700000" algn="tl">
                    <a:srgbClr val="000000">
                      <a:alpha val="43137"/>
                    </a:srgbClr>
                  </a:outerShdw>
                </a:effectLst>
                <a:latin typeface="Comic Sans MS" pitchFamily="66" charset="0"/>
              </a:rPr>
              <a:t>3000 Kcal/j </a:t>
            </a:r>
          </a:p>
          <a:p>
            <a:pPr>
              <a:lnSpc>
                <a:spcPct val="150000"/>
              </a:lnSpc>
              <a:buFont typeface="Wingdings" pitchFamily="2" charset="2"/>
              <a:buChar char="Ø"/>
            </a:pPr>
            <a:r>
              <a:rPr lang="fr-FR" sz="4000" b="1" dirty="0" smtClean="0">
                <a:effectLst>
                  <a:outerShdw blurRad="38100" dist="38100" dir="2700000" algn="tl">
                    <a:srgbClr val="000000">
                      <a:alpha val="43137"/>
                    </a:srgbClr>
                  </a:outerShdw>
                </a:effectLst>
                <a:latin typeface="Comic Sans MS" pitchFamily="66" charset="0"/>
              </a:rPr>
              <a:t>Pour le sexe Féminin :</a:t>
            </a:r>
          </a:p>
          <a:p>
            <a:pPr>
              <a:lnSpc>
                <a:spcPct val="150000"/>
              </a:lnSpc>
            </a:pPr>
            <a:r>
              <a:rPr lang="fr-FR" sz="4000" b="1" dirty="0" smtClean="0">
                <a:effectLst>
                  <a:outerShdw blurRad="38100" dist="38100" dir="2700000" algn="tl">
                    <a:srgbClr val="000000">
                      <a:alpha val="43137"/>
                    </a:srgbClr>
                  </a:outerShdw>
                </a:effectLst>
                <a:latin typeface="Comic Sans MS" pitchFamily="66" charset="0"/>
              </a:rPr>
              <a:t>2200 Kilocalories /j</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4982005"/>
          </a:xfrm>
          <a:prstGeom prst="rect">
            <a:avLst/>
          </a:prstGeom>
          <a:noFill/>
        </p:spPr>
        <p:txBody>
          <a:bodyPr wrap="square" rtlCol="0">
            <a:spAutoFit/>
          </a:bodyPr>
          <a:lstStyle/>
          <a:p>
            <a:pPr>
              <a:lnSpc>
                <a:spcPts val="5500"/>
              </a:lnSpc>
            </a:pPr>
            <a:r>
              <a:rPr lang="fr-FR" sz="4000" b="1" u="sng" dirty="0" smtClean="0">
                <a:effectLst>
                  <a:outerShdw blurRad="38100" dist="38100" dir="2700000" algn="tl">
                    <a:srgbClr val="000000">
                      <a:alpha val="43137"/>
                    </a:srgbClr>
                  </a:outerShdw>
                </a:effectLst>
                <a:latin typeface="Comic Sans MS" pitchFamily="66" charset="0"/>
              </a:rPr>
              <a:t>5-Vieillesse </a:t>
            </a:r>
            <a:r>
              <a:rPr lang="fr-FR" sz="4000" b="1" dirty="0" smtClean="0">
                <a:effectLst>
                  <a:outerShdw blurRad="38100" dist="38100" dir="2700000" algn="tl">
                    <a:srgbClr val="000000">
                      <a:alpha val="43137"/>
                    </a:srgbClr>
                  </a:outerShdw>
                </a:effectLst>
                <a:latin typeface="Comic Sans MS" pitchFamily="66" charset="0"/>
              </a:rPr>
              <a:t>: L’alimentation du vieillard sera celle de l’adulte en lui apportant les modifications</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suivantes :</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 Restreindre légèrement les viandes, légumes secs…</a:t>
            </a:r>
          </a:p>
          <a:p>
            <a:pPr>
              <a:lnSpc>
                <a:spcPts val="5500"/>
              </a:lnSpc>
            </a:pPr>
            <a:r>
              <a:rPr lang="fr-FR" sz="4000" b="1" dirty="0" smtClean="0">
                <a:effectLst>
                  <a:outerShdw blurRad="38100" dist="38100" dir="2700000" algn="tl">
                    <a:srgbClr val="000000">
                      <a:alpha val="43137"/>
                    </a:srgbClr>
                  </a:outerShdw>
                </a:effectLst>
                <a:latin typeface="Comic Sans MS" pitchFamily="66" charset="0"/>
              </a:rPr>
              <a:t>pain, céréales…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500043"/>
            <a:ext cx="8286808" cy="5632311"/>
          </a:xfrm>
          <a:prstGeom prst="rect">
            <a:avLst/>
          </a:prstGeom>
          <a:noFill/>
        </p:spPr>
        <p:txBody>
          <a:bodyPr wrap="square" rtlCol="0">
            <a:spAutoFit/>
          </a:bodyPr>
          <a:lstStyle/>
          <a:p>
            <a:r>
              <a:rPr lang="fr-FR" sz="3600" b="1" dirty="0" smtClean="0">
                <a:effectLst>
                  <a:outerShdw blurRad="38100" dist="38100" dir="2700000" algn="tl">
                    <a:srgbClr val="000000">
                      <a:alpha val="43137"/>
                    </a:srgbClr>
                  </a:outerShdw>
                </a:effectLst>
                <a:latin typeface="Comic Sans MS" pitchFamily="66" charset="0"/>
              </a:rPr>
              <a:t>- Les matières grasses</a:t>
            </a:r>
          </a:p>
          <a:p>
            <a:r>
              <a:rPr lang="fr-FR" sz="3600" b="1" dirty="0" smtClean="0">
                <a:effectLst>
                  <a:outerShdw blurRad="38100" dist="38100" dir="2700000" algn="tl">
                    <a:srgbClr val="000000">
                      <a:alpha val="43137"/>
                    </a:srgbClr>
                  </a:outerShdw>
                </a:effectLst>
                <a:latin typeface="Comic Sans MS" pitchFamily="66" charset="0"/>
              </a:rPr>
              <a:t>- Conseiller lait et dérivé pour prévenir la décalcification</a:t>
            </a:r>
          </a:p>
          <a:p>
            <a:r>
              <a:rPr lang="fr-FR" sz="3600" b="1" dirty="0" smtClean="0">
                <a:effectLst>
                  <a:outerShdw blurRad="38100" dist="38100" dir="2700000" algn="tl">
                    <a:srgbClr val="000000">
                      <a:alpha val="43137"/>
                    </a:srgbClr>
                  </a:outerShdw>
                </a:effectLst>
                <a:latin typeface="Comic Sans MS" pitchFamily="66" charset="0"/>
              </a:rPr>
              <a:t>- Tenir compte de la dentition du vieillard (viande hachée, légumes écrasés, fruits écrasés et jus de fruits).</a:t>
            </a:r>
          </a:p>
          <a:p>
            <a:r>
              <a:rPr lang="fr-FR" sz="3600" b="1" dirty="0" smtClean="0">
                <a:effectLst>
                  <a:outerShdw blurRad="38100" dist="38100" dir="2700000" algn="tl">
                    <a:srgbClr val="000000">
                      <a:alpha val="43137"/>
                    </a:srgbClr>
                  </a:outerShdw>
                </a:effectLst>
                <a:latin typeface="Comic Sans MS" pitchFamily="66" charset="0"/>
              </a:rPr>
              <a:t>- Eviter les graisses cuites, les excitants, les épices fortes et repas trop copieux.</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714356"/>
            <a:ext cx="8286808" cy="4279377"/>
          </a:xfrm>
          <a:prstGeom prst="rect">
            <a:avLst/>
          </a:prstGeom>
          <a:noFill/>
        </p:spPr>
        <p:txBody>
          <a:bodyPr wrap="square" rtlCol="0">
            <a:spAutoFit/>
          </a:bodyPr>
          <a:lstStyle/>
          <a:p>
            <a:pPr algn="ctr">
              <a:lnSpc>
                <a:spcPct val="150000"/>
              </a:lnSpc>
            </a:pPr>
            <a:r>
              <a:rPr lang="fr-FR" sz="9600" b="1" dirty="0" smtClean="0">
                <a:effectLst>
                  <a:outerShdw blurRad="38100" dist="38100" dir="2700000" algn="tl">
                    <a:srgbClr val="000000">
                      <a:alpha val="43137"/>
                    </a:srgbClr>
                  </a:outerShdw>
                </a:effectLst>
                <a:latin typeface="Comic Sans MS" pitchFamily="66" charset="0"/>
              </a:rPr>
              <a:t>Les maladies de carence: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Picture 2" descr="C:\Users\user\Music\2images.jpg"/>
          <p:cNvPicPr>
            <a:picLocks noChangeAspect="1" noChangeArrowheads="1"/>
          </p:cNvPicPr>
          <p:nvPr/>
        </p:nvPicPr>
        <p:blipFill>
          <a:blip r:embed="rId3"/>
          <a:srcRect/>
          <a:stretch>
            <a:fillRect/>
          </a:stretch>
        </p:blipFill>
        <p:spPr bwMode="auto">
          <a:xfrm>
            <a:off x="357158" y="500042"/>
            <a:ext cx="8358246" cy="523401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Picture 2" descr="C:\Users\user\Music\4images.jpg"/>
          <p:cNvPicPr>
            <a:picLocks noChangeAspect="1" noChangeArrowheads="1"/>
          </p:cNvPicPr>
          <p:nvPr/>
        </p:nvPicPr>
        <p:blipFill>
          <a:blip r:embed="rId3"/>
          <a:srcRect/>
          <a:stretch>
            <a:fillRect/>
          </a:stretch>
        </p:blipFill>
        <p:spPr bwMode="auto">
          <a:xfrm>
            <a:off x="428596" y="500042"/>
            <a:ext cx="8286808" cy="535785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214282" y="285728"/>
            <a:ext cx="8715436" cy="5643602"/>
          </a:xfrm>
          <a:prstGeom prst="round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p:cNvSpPr txBox="1"/>
          <p:nvPr/>
        </p:nvSpPr>
        <p:spPr>
          <a:xfrm>
            <a:off x="428596" y="714356"/>
            <a:ext cx="8286808" cy="4524315"/>
          </a:xfrm>
          <a:prstGeom prst="rect">
            <a:avLst/>
          </a:prstGeom>
          <a:noFill/>
        </p:spPr>
        <p:txBody>
          <a:bodyPr wrap="square" rtlCol="0">
            <a:spAutoFit/>
          </a:bodyPr>
          <a:lstStyle/>
          <a:p>
            <a:pPr algn="ctr"/>
            <a:r>
              <a:rPr lang="fr-FR" sz="9600" b="1" dirty="0" smtClean="0">
                <a:effectLst>
                  <a:outerShdw blurRad="38100" dist="38100" dir="2700000" algn="tl">
                    <a:srgbClr val="000000">
                      <a:alpha val="43137"/>
                    </a:srgbClr>
                  </a:outerShdw>
                </a:effectLst>
                <a:latin typeface="Comic Sans MS" pitchFamily="66" charset="0"/>
              </a:rPr>
              <a:t>Les maladies de sur charge: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706</TotalTime>
  <Words>1519</Words>
  <PresentationFormat>Affichage à l'écran (4:3)</PresentationFormat>
  <Paragraphs>195</Paragraphs>
  <Slides>56</Slides>
  <Notes>52</Notes>
  <HiddenSlides>0</HiddenSlides>
  <MMClips>0</MMClips>
  <ScaleCrop>false</ScaleCrop>
  <HeadingPairs>
    <vt:vector size="4" baseType="variant">
      <vt:variant>
        <vt:lpstr>Thème</vt:lpstr>
      </vt:variant>
      <vt:variant>
        <vt:i4>1</vt:i4>
      </vt:variant>
      <vt:variant>
        <vt:lpstr>Titres des diapositives</vt:lpstr>
      </vt:variant>
      <vt:variant>
        <vt:i4>56</vt:i4>
      </vt:variant>
    </vt:vector>
  </HeadingPairs>
  <TitlesOfParts>
    <vt:vector size="57"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SAFA</dc:creator>
  <cp:lastModifiedBy>MAISON XP</cp:lastModifiedBy>
  <cp:revision>73</cp:revision>
  <dcterms:created xsi:type="dcterms:W3CDTF">2015-04-11T08:35:04Z</dcterms:created>
  <dcterms:modified xsi:type="dcterms:W3CDTF">2018-02-12T21:22:41Z</dcterms:modified>
</cp:coreProperties>
</file>